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6" r:id="rId3"/>
    <p:sldId id="258" r:id="rId4"/>
    <p:sldId id="260" r:id="rId5"/>
    <p:sldId id="271" r:id="rId6"/>
    <p:sldId id="266" r:id="rId7"/>
    <p:sldId id="274" r:id="rId8"/>
    <p:sldId id="269" r:id="rId9"/>
    <p:sldId id="275" r:id="rId10"/>
    <p:sldId id="272" r:id="rId11"/>
    <p:sldId id="27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72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BCAD6-F5EB-4BC7-B039-181971C38B01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61EA-C916-449D-9269-3245C4DF5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5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416D-E990-A448-9064-01195A8FF8C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89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Forschungs- und Entwicklungsprojekt mit Experten-Input</a:t>
            </a:r>
          </a:p>
          <a:p>
            <a:r>
              <a:rPr lang="de-DE" dirty="0"/>
              <a:t>Praxisorientierung durch Pilotanwendungen in zwei engagierten Kommunen (Mittelstadt, ländliche Kommune)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416D-E990-A448-9064-01195A8FF8C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51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Forschungs- und Entwicklungsprojekt mit Experten-Input</a:t>
            </a:r>
          </a:p>
          <a:p>
            <a:r>
              <a:rPr lang="de-DE" dirty="0"/>
              <a:t>Praxisorientierung durch Pilotanwendungen in zwei engagierten Kommunen (Mittelstadt, ländliche Kommune)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416D-E990-A448-9064-01195A8FF8C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E998-4272-4491-8870-3C035D0A96A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6096-D0D2-40E6-A51A-1D8B58955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0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E998-4272-4491-8870-3C035D0A96A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6096-D0D2-40E6-A51A-1D8B58955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35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E998-4272-4491-8870-3C035D0A96A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6096-D0D2-40E6-A51A-1D8B58955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56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1"/>
          <p:cNvCxnSpPr/>
          <p:nvPr userDrawn="1"/>
        </p:nvCxnSpPr>
        <p:spPr>
          <a:xfrm>
            <a:off x="838200" y="6257479"/>
            <a:ext cx="10515600" cy="0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961" y="6375665"/>
            <a:ext cx="1158133" cy="28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738" y="6196544"/>
            <a:ext cx="971478" cy="684736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4038600" y="6356349"/>
            <a:ext cx="4114800" cy="36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rgbClr val="4E55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THE MEASURE OF ENVIRONMENTAL ANALYSIS</a:t>
            </a:r>
          </a:p>
        </p:txBody>
      </p:sp>
    </p:spTree>
    <p:extLst>
      <p:ext uri="{BB962C8B-B14F-4D97-AF65-F5344CB8AC3E}">
        <p14:creationId xmlns:p14="http://schemas.microsoft.com/office/powerpoint/2010/main" val="2396830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E998-4272-4491-8870-3C035D0A96A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6096-D0D2-40E6-A51A-1D8B58955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0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E998-4272-4491-8870-3C035D0A96A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6096-D0D2-40E6-A51A-1D8B58955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88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E998-4272-4491-8870-3C035D0A96A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6096-D0D2-40E6-A51A-1D8B58955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31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E998-4272-4491-8870-3C035D0A96A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6096-D0D2-40E6-A51A-1D8B58955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7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E998-4272-4491-8870-3C035D0A96A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6096-D0D2-40E6-A51A-1D8B58955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7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E998-4272-4491-8870-3C035D0A96A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6096-D0D2-40E6-A51A-1D8B58955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14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E998-4272-4491-8870-3C035D0A96A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6096-D0D2-40E6-A51A-1D8B58955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0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E998-4272-4491-8870-3C035D0A96A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6096-D0D2-40E6-A51A-1D8B58955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08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E998-4272-4491-8870-3C035D0A96A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6096-D0D2-40E6-A51A-1D8B58955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92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.mueller-herbers@baaderkonzept.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3" y="0"/>
            <a:ext cx="10101065" cy="6860243"/>
          </a:xfrm>
        </p:spPr>
      </p:pic>
    </p:spTree>
    <p:extLst>
      <p:ext uri="{BB962C8B-B14F-4D97-AF65-F5344CB8AC3E}">
        <p14:creationId xmlns:p14="http://schemas.microsoft.com/office/powerpoint/2010/main" val="152583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KFMplus: Mehrwert für die Kommunen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4562" y="1380160"/>
            <a:ext cx="8299544" cy="47968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100" dirty="0">
                <a:solidFill>
                  <a:schemeClr val="tx1"/>
                </a:solidFill>
              </a:rPr>
              <a:t>Aufbau Innenentwicklungskataster und Option der Einspielung vorhandener Datenbestände (z. B. vorhandene Erfassungen zu Baulücken)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100" dirty="0">
                <a:solidFill>
                  <a:schemeClr val="tx1"/>
                </a:solidFill>
              </a:rPr>
              <a:t>Basismodul für Aufbau Innenentwicklungskataster inkl. Fortschreibung und Monitoring (Kommunales Flächenmanagement)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100" dirty="0">
                <a:solidFill>
                  <a:schemeClr val="tx1"/>
                </a:solidFill>
              </a:rPr>
              <a:t>Direkte Verknüpfung mit interaktiver Kartenansicht und „smart </a:t>
            </a:r>
            <a:r>
              <a:rPr lang="de-DE" sz="2100" dirty="0" err="1">
                <a:solidFill>
                  <a:schemeClr val="tx1"/>
                </a:solidFill>
              </a:rPr>
              <a:t>graphics</a:t>
            </a:r>
            <a:r>
              <a:rPr lang="de-DE" sz="2100" dirty="0">
                <a:solidFill>
                  <a:schemeClr val="tx1"/>
                </a:solidFill>
              </a:rPr>
              <a:t>“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100" dirty="0">
                <a:solidFill>
                  <a:schemeClr val="tx1"/>
                </a:solidFill>
              </a:rPr>
              <a:t>Zahlreiche Informationen in Bezug auf das erfasste Flurstück verfügbar,</a:t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in den Handlungsbereichen Daseinsvorsorge, Klima, Ressourcenschutz </a:t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und Städtebau (integrierte Bewertung auf einen Blick)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2100" dirty="0">
                <a:solidFill>
                  <a:schemeClr val="tx1"/>
                </a:solidFill>
              </a:rPr>
              <a:t>Umfangreiche Filteroptionen erlauben individuelle Auswertungen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2100" dirty="0">
                <a:solidFill>
                  <a:schemeClr val="tx1"/>
                </a:solidFill>
              </a:rPr>
              <a:t>Berichtsfunktionen je Fläche, zu Auswahl von Flurstücken </a:t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und Gesamtübersichten</a:t>
            </a:r>
          </a:p>
          <a:p>
            <a:pPr marL="0" indent="0">
              <a:buNone/>
            </a:pPr>
            <a:endParaRPr lang="de-DE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100" dirty="0">
              <a:solidFill>
                <a:schemeClr val="tx1"/>
              </a:solidFill>
            </a:endParaRPr>
          </a:p>
          <a:p>
            <a:endParaRPr lang="de-DE" sz="21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87A3C9B-7A5E-4CF8-80C4-3E608892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9C7-39D0-4E6E-A01F-93C67FE8FF4D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9"/>
          <a:stretch/>
        </p:blipFill>
        <p:spPr>
          <a:xfrm>
            <a:off x="8684105" y="1425794"/>
            <a:ext cx="2986454" cy="18617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105" y="3486751"/>
            <a:ext cx="2973744" cy="223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4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KFMplus: Mehrwert für die Kommunen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4561" y="1380160"/>
            <a:ext cx="7651607" cy="47968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100" dirty="0">
                <a:solidFill>
                  <a:schemeClr val="tx1"/>
                </a:solidFill>
              </a:rPr>
              <a:t>Umfeldanalyse je erfasster Fläche möglich und damit Informationen für alle Flächen im </a:t>
            </a:r>
            <a:r>
              <a:rPr lang="de-DE" sz="2100" dirty="0" err="1">
                <a:solidFill>
                  <a:schemeClr val="tx1"/>
                </a:solidFill>
              </a:rPr>
              <a:t>Siedlungs</a:t>
            </a:r>
            <a:r>
              <a:rPr lang="de-DE" sz="2100" dirty="0">
                <a:solidFill>
                  <a:schemeClr val="tx1"/>
                </a:solidFill>
              </a:rPr>
              <a:t>(innen)</a:t>
            </a:r>
            <a:r>
              <a:rPr lang="de-DE" sz="2100" dirty="0" err="1">
                <a:solidFill>
                  <a:schemeClr val="tx1"/>
                </a:solidFill>
              </a:rPr>
              <a:t>bereich</a:t>
            </a:r>
            <a:r>
              <a:rPr lang="de-DE" sz="2100" dirty="0">
                <a:solidFill>
                  <a:schemeClr val="tx1"/>
                </a:solidFill>
              </a:rPr>
              <a:t> verfügbar!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100" dirty="0">
                <a:solidFill>
                  <a:schemeClr val="tx1"/>
                </a:solidFill>
              </a:rPr>
              <a:t>Szenarien erlauben die Zusammenlegung, Teilung von Flächen und ermöglichen das „Durchspielen“ von alternativen Lösungen für die Nutzung von Siedlungsbereichen 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1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87A3C9B-7A5E-4CF8-80C4-3E608892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9C7-39D0-4E6E-A01F-93C67FE8FF4D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41" y="1226608"/>
            <a:ext cx="2690911" cy="175217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552093" y="3520516"/>
            <a:ext cx="8440614" cy="2809999"/>
          </a:xfrm>
          <a:prstGeom prst="rect">
            <a:avLst/>
          </a:prstGeom>
          <a:solidFill>
            <a:srgbClr val="4087A2">
              <a:alpha val="4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>
                <a:solidFill>
                  <a:schemeClr val="tx1"/>
                </a:solidFill>
              </a:rPr>
              <a:t>Das Plus:</a:t>
            </a:r>
          </a:p>
          <a:p>
            <a:endParaRPr lang="de-DE" sz="7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„Zusammendenken“ von Innenentwicklungspotenzialen mit weiteren Anforderungen der Stadtentwicklung wie Klimawandelanpassung, Ressourcenschutz, Daseinsvorsorge etc.</a:t>
            </a:r>
          </a:p>
          <a:p>
            <a:endParaRPr lang="de-DE" sz="7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Input &gt; für Flächennutzungsplanung, Innenentwicklungskonzepte, weitere städtebauliche Konzepte und Fachkonzepte</a:t>
            </a:r>
          </a:p>
          <a:p>
            <a:endParaRPr lang="de-DE" sz="7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Neue, komfortablere Informations- und Entscheidungshilfe für integriertes Flächen- und Ressourcenmanagement in Kommunen</a:t>
            </a:r>
          </a:p>
        </p:txBody>
      </p:sp>
    </p:spTree>
    <p:extLst>
      <p:ext uri="{BB962C8B-B14F-4D97-AF65-F5344CB8AC3E}">
        <p14:creationId xmlns:p14="http://schemas.microsoft.com/office/powerpoint/2010/main" val="175654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3" y="0"/>
            <a:ext cx="10276115" cy="700969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31634" y="1689652"/>
            <a:ext cx="795132" cy="715618"/>
          </a:xfrm>
          <a:prstGeom prst="ellipse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16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41" y="0"/>
            <a:ext cx="9231086" cy="6878884"/>
          </a:xfrm>
        </p:spPr>
      </p:pic>
    </p:spTree>
    <p:extLst>
      <p:ext uri="{BB962C8B-B14F-4D97-AF65-F5344CB8AC3E}">
        <p14:creationId xmlns:p14="http://schemas.microsoft.com/office/powerpoint/2010/main" val="407686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41" y="0"/>
            <a:ext cx="9231086" cy="6878884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506" y="2055813"/>
            <a:ext cx="1353215" cy="10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7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itel 1"/>
          <p:cNvSpPr>
            <a:spLocks noGrp="1"/>
          </p:cNvSpPr>
          <p:nvPr>
            <p:ph type="title" idx="4294967295"/>
          </p:nvPr>
        </p:nvSpPr>
        <p:spPr>
          <a:xfrm>
            <a:off x="790574" y="855785"/>
            <a:ext cx="9725026" cy="150959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3300" dirty="0">
                <a:ea typeface="+mn-ea"/>
                <a:cs typeface="+mn-cs"/>
              </a:rPr>
              <a:t>Integriertes kommunales Flächen- </a:t>
            </a:r>
            <a:br>
              <a:rPr lang="de-DE" sz="3300" dirty="0">
                <a:ea typeface="+mn-ea"/>
                <a:cs typeface="+mn-cs"/>
              </a:rPr>
            </a:br>
            <a:r>
              <a:rPr lang="de-DE" sz="3300" dirty="0">
                <a:ea typeface="+mn-ea"/>
                <a:cs typeface="+mn-cs"/>
              </a:rPr>
              <a:t>und Ressourcenmanagement (</a:t>
            </a:r>
            <a:r>
              <a:rPr lang="de-DE" sz="3300" dirty="0" err="1">
                <a:ea typeface="+mn-ea"/>
                <a:cs typeface="+mn-cs"/>
              </a:rPr>
              <a:t>KFMplus</a:t>
            </a:r>
            <a:r>
              <a:rPr lang="de-DE" sz="3300" dirty="0">
                <a:ea typeface="+mn-ea"/>
                <a:cs typeface="+mn-cs"/>
              </a:rPr>
              <a:t>) </a:t>
            </a:r>
            <a:r>
              <a:rPr lang="de-DE" sz="2000" dirty="0">
                <a:ea typeface="+mn-ea"/>
                <a:cs typeface="+mn-cs"/>
              </a:rPr>
              <a:t/>
            </a:r>
            <a:br>
              <a:rPr lang="de-DE" sz="2000" dirty="0">
                <a:ea typeface="+mn-ea"/>
                <a:cs typeface="+mn-cs"/>
              </a:rPr>
            </a:br>
            <a:r>
              <a:rPr lang="de-DE" sz="2400" dirty="0">
                <a:ea typeface="+mn-ea"/>
                <a:cs typeface="+mn-cs"/>
              </a:rPr>
              <a:t>- Planungstool zum Einsatz für vorausschauenden Klima-, </a:t>
            </a:r>
            <a:br>
              <a:rPr lang="de-DE" sz="2400" dirty="0">
                <a:ea typeface="+mn-ea"/>
                <a:cs typeface="+mn-cs"/>
              </a:rPr>
            </a:br>
            <a:r>
              <a:rPr lang="de-DE" sz="2400" dirty="0">
                <a:ea typeface="+mn-ea"/>
                <a:cs typeface="+mn-cs"/>
              </a:rPr>
              <a:t>Umwelt- und Ressourcenschutz sowie zur integrierten Innenentwicklung</a:t>
            </a:r>
            <a:endParaRPr lang="de-DE" altLang="de-DE" sz="2400" dirty="0">
              <a:ea typeface="+mn-ea"/>
              <a:cs typeface="+mn-cs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4294967295"/>
          </p:nvPr>
        </p:nvSpPr>
        <p:spPr>
          <a:xfrm>
            <a:off x="790572" y="2120815"/>
            <a:ext cx="10931258" cy="23032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000" b="1" dirty="0">
                <a:solidFill>
                  <a:schemeClr val="accent2">
                    <a:lumMod val="75000"/>
                  </a:schemeClr>
                </a:solidFill>
              </a:rPr>
              <a:t>Geht doch! Den Wandel bewusst gestalten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dirty="0"/>
              <a:t>Fachtagungen, 7./14./21. November 2023, Schulen der Dorf- und Landentwicklung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1900" dirty="0"/>
          </a:p>
          <a:p>
            <a:pPr lvl="1">
              <a:buFont typeface="Wingdings" pitchFamily="2" charset="2"/>
              <a:buChar char="ü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302C12F-C0CA-4299-BE82-02587D493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920" y="865264"/>
            <a:ext cx="1256903" cy="95709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1520A46-E490-4AFC-B7CA-711EF4A4E7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144" y="5125969"/>
            <a:ext cx="2070135" cy="1468597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790572" y="5039986"/>
          <a:ext cx="10804798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80535">
                  <a:extLst>
                    <a:ext uri="{9D8B030D-6E8A-4147-A177-3AD203B41FA5}">
                      <a16:colId xmlns:a16="http://schemas.microsoft.com/office/drawing/2014/main" xmlns="" val="3483430920"/>
                    </a:ext>
                  </a:extLst>
                </a:gridCol>
                <a:gridCol w="1524263">
                  <a:extLst>
                    <a:ext uri="{9D8B030D-6E8A-4147-A177-3AD203B41FA5}">
                      <a16:colId xmlns:a16="http://schemas.microsoft.com/office/drawing/2014/main" xmlns="" val="3098647436"/>
                    </a:ext>
                  </a:extLst>
                </a:gridCol>
              </a:tblGrid>
              <a:tr h="508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Sabine Müller-Herbers &amp; Team</a:t>
                      </a:r>
                      <a:br>
                        <a:rPr lang="de-D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Baader Konzept GmbH und mena GmbH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s.mueller-herbers@baaderkonzept.de</a:t>
                      </a:r>
                      <a:endParaRPr lang="de-D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de-DE" sz="2000" kern="1200" dirty="0">
                        <a:solidFill>
                          <a:srgbClr val="4E55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2638697"/>
                  </a:ext>
                </a:extLst>
              </a:tr>
              <a:tr h="2117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kern="1200" dirty="0">
                        <a:solidFill>
                          <a:srgbClr val="4E55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49278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9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Ausgangslage - Die Flächenmanagement-Datenbank und der Vitalitäts-Check in Bayern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23" y="1541512"/>
            <a:ext cx="4547362" cy="323429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9C7-39D0-4E6E-A01F-93C67FE8FF4D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2183" r="13125"/>
          <a:stretch/>
        </p:blipFill>
        <p:spPr>
          <a:xfrm>
            <a:off x="269860" y="4753944"/>
            <a:ext cx="1850770" cy="1335872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Rechteck 2"/>
          <p:cNvSpPr/>
          <p:nvPr/>
        </p:nvSpPr>
        <p:spPr>
          <a:xfrm>
            <a:off x="2189306" y="4775806"/>
            <a:ext cx="9522796" cy="13140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>
                <a:solidFill>
                  <a:schemeClr val="tx1"/>
                </a:solidFill>
              </a:rPr>
              <a:t>Weiterentwicklung der Flächenmanagement-Datenbank und des Vitalitäts-Checks mit Nutzung neuer Geodaten, 1-1 Visualisierung,  Smart-Graphics, Umfeldanalysen, Einbindung Klimawandelvorsorge usw.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E4116EF-8919-D766-55B0-DAED431A7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148" y="1541512"/>
            <a:ext cx="4730304" cy="31391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032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3">
            <a:extLst>
              <a:ext uri="{FF2B5EF4-FFF2-40B4-BE49-F238E27FC236}">
                <a16:creationId xmlns:a16="http://schemas.microsoft.com/office/drawing/2014/main" xmlns="" id="{0052D38B-E489-45B5-A645-C47A3A227CB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9FE39C7-39D0-4E6E-A01F-93C67FE8FF4D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/>
              <a:t>7</a:t>
            </a:fld>
            <a:endParaRPr lang="de-DE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F6FC014-18BF-9E77-FE44-792A885F1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618" y="394338"/>
            <a:ext cx="12227618" cy="61445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6A5F1E04-DDE4-7771-9CDF-5DF0E45D3930}"/>
              </a:ext>
            </a:extLst>
          </p:cNvPr>
          <p:cNvSpPr txBox="1"/>
          <p:nvPr/>
        </p:nvSpPr>
        <p:spPr>
          <a:xfrm>
            <a:off x="10582030" y="2998311"/>
            <a:ext cx="1543539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Einstiegsseite: je Kommune individuelle Anpassung möglich</a:t>
            </a:r>
          </a:p>
        </p:txBody>
      </p:sp>
    </p:spTree>
    <p:extLst>
      <p:ext uri="{BB962C8B-B14F-4D97-AF65-F5344CB8AC3E}">
        <p14:creationId xmlns:p14="http://schemas.microsoft.com/office/powerpoint/2010/main" val="276891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DB37EE-14D2-4BD1-8432-CD4BB089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Beispiel Modul Daseinsvorsorge: Auskunft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022E3DE1-A348-4ABF-880B-4786B818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9C7-39D0-4E6E-A01F-93C67FE8FF4D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66156469-2250-E722-AB01-8AF1C03FE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7" y="1306709"/>
            <a:ext cx="10752836" cy="5129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054074" y="1306710"/>
            <a:ext cx="3183700" cy="52322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Berechnung der Ausstattungsqualität für vier verschiedene Bereiche in Form von Indizes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Nahversorgungsindex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Alltagsindex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Grün- und Freiflächenindex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Kultur- und Teilhabeindex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Fußwegedistanz zur Daseinsvorsorgeeinrichtung wird zur Berechnung genutzt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Gewichtungsalgorithmus ist hinterlegt (kann durch Kommunen konfiguriert werden)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Indizes setzen sich aus Einrichtungen der verschiedenen Kategorien zusammen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D971292-E747-E272-3816-05540C4D3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925" y="1554481"/>
            <a:ext cx="3394778" cy="480187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76550BB9-F46E-74B4-9A85-07157B61C7BB}"/>
              </a:ext>
            </a:extLst>
          </p:cNvPr>
          <p:cNvSpPr/>
          <p:nvPr/>
        </p:nvSpPr>
        <p:spPr>
          <a:xfrm>
            <a:off x="1542051" y="1634961"/>
            <a:ext cx="329118" cy="177992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47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DB37EE-14D2-4BD1-8432-CD4BB089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Beispiel Modul Klima- und Ressourcenschutz: Auskunft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022E3DE1-A348-4ABF-880B-4786B818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7514" y="6356350"/>
            <a:ext cx="356286" cy="36512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fld id="{09FE39C7-39D0-4E6E-A01F-93C67FE8FF4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762034" y="1603105"/>
            <a:ext cx="3400577" cy="4339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Filtern von Daten z. B. Orts- bzw. Stadtteil, Gemarkung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Darstellung der Filterergebnisse in der Liste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Umfeldanalyse der Flurstücke mit Indikatoren für die Bereiche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Restriktionen des Umweltrechts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Hitzestress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Starkregen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Grünausstattung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Grünvernetzung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Übersicht der Ergebnisse in einem interaktiven Diagramm (Anzahl / 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03105"/>
            <a:ext cx="8762033" cy="435819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022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Breitbild</PresentationFormat>
  <Paragraphs>62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Integriertes kommunales Flächen-  und Ressourcenmanagement (KFMplus)  - Planungstool zum Einsatz für vorausschauenden Klima-,  Umwelt- und Ressourcenschutz sowie zur integrierten Innenentwicklung</vt:lpstr>
      <vt:lpstr>Ausgangslage - Die Flächenmanagement-Datenbank und der Vitalitäts-Check in Bayern</vt:lpstr>
      <vt:lpstr>PowerPoint-Präsentation</vt:lpstr>
      <vt:lpstr>Beispiel Modul Daseinsvorsorge: Auskunft</vt:lpstr>
      <vt:lpstr>Beispiel Modul Klima- und Ressourcenschutz: Auskunft</vt:lpstr>
      <vt:lpstr>KFMplus: Mehrwert für die Kommunen </vt:lpstr>
      <vt:lpstr>KFMplus: Mehrwert für die Kommunen </vt:lpstr>
    </vt:vector>
  </TitlesOfParts>
  <Company>Stadt Dachau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Jungwirth Ariane</dc:creator>
  <cp:lastModifiedBy>Ariane</cp:lastModifiedBy>
  <cp:revision>7</cp:revision>
  <dcterms:created xsi:type="dcterms:W3CDTF">2023-11-13T11:54:03Z</dcterms:created>
  <dcterms:modified xsi:type="dcterms:W3CDTF">2023-11-13T15:20:30Z</dcterms:modified>
</cp:coreProperties>
</file>