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0" r:id="rId2"/>
    <p:sldMasterId id="2147483658" r:id="rId3"/>
    <p:sldMasterId id="2147483667" r:id="rId4"/>
    <p:sldMasterId id="2147483687" r:id="rId5"/>
  </p:sldMasterIdLst>
  <p:notesMasterIdLst>
    <p:notesMasterId r:id="rId40"/>
  </p:notesMasterIdLst>
  <p:sldIdLst>
    <p:sldId id="256" r:id="rId6"/>
    <p:sldId id="1047" r:id="rId7"/>
    <p:sldId id="1048" r:id="rId8"/>
    <p:sldId id="1049" r:id="rId9"/>
    <p:sldId id="1050" r:id="rId10"/>
    <p:sldId id="1051" r:id="rId11"/>
    <p:sldId id="1052" r:id="rId12"/>
    <p:sldId id="1053" r:id="rId13"/>
    <p:sldId id="1054" r:id="rId14"/>
    <p:sldId id="597" r:id="rId15"/>
    <p:sldId id="926" r:id="rId16"/>
    <p:sldId id="927" r:id="rId17"/>
    <p:sldId id="928" r:id="rId18"/>
    <p:sldId id="929" r:id="rId19"/>
    <p:sldId id="930" r:id="rId20"/>
    <p:sldId id="931" r:id="rId21"/>
    <p:sldId id="932" r:id="rId22"/>
    <p:sldId id="276" r:id="rId23"/>
    <p:sldId id="284" r:id="rId24"/>
    <p:sldId id="1071" r:id="rId25"/>
    <p:sldId id="1075" r:id="rId26"/>
    <p:sldId id="1077" r:id="rId27"/>
    <p:sldId id="266" r:id="rId28"/>
    <p:sldId id="1056" r:id="rId29"/>
    <p:sldId id="278" r:id="rId30"/>
    <p:sldId id="285" r:id="rId31"/>
    <p:sldId id="606" r:id="rId32"/>
    <p:sldId id="1046" r:id="rId33"/>
    <p:sldId id="1045" r:id="rId34"/>
    <p:sldId id="933" r:id="rId35"/>
    <p:sldId id="934" r:id="rId36"/>
    <p:sldId id="607" r:id="rId37"/>
    <p:sldId id="608" r:id="rId38"/>
    <p:sldId id="449" r:id="rId39"/>
  </p:sldIdLst>
  <p:sldSz cx="9144000" cy="5143500" type="screen16x9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piller, Roland (StMELF)" initials="mlv3" lastIdx="1" clrIdx="0">
    <p:extLst>
      <p:ext uri="{19B8F6BF-5375-455C-9EA6-DF929625EA0E}">
        <p15:presenceInfo xmlns:p15="http://schemas.microsoft.com/office/powerpoint/2012/main" userId="Spiller, Roland (StMELF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777"/>
    <a:srgbClr val="808080"/>
    <a:srgbClr val="5F5F5F"/>
    <a:srgbClr val="008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94645" autoAdjust="0"/>
  </p:normalViewPr>
  <p:slideViewPr>
    <p:cSldViewPr>
      <p:cViewPr varScale="1">
        <p:scale>
          <a:sx n="151" d="100"/>
          <a:sy n="151" d="100"/>
        </p:scale>
        <p:origin x="144" y="4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51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E8BEE-8025-4C28-815A-F6C6DF6E10B1}" type="datetimeFigureOut">
              <a:rPr lang="de-DE" smtClean="0"/>
              <a:t>13.11.2023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5113"/>
            <a:ext cx="5438775" cy="446770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6400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630"/>
            <a:ext cx="2946400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B1C95-70D2-4ECE-B7B4-88C2D6AD26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4021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F8BB4-74C0-4794-8169-CD220445FB7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941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F8BB4-74C0-4794-8169-CD220445FB7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932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F8BB4-74C0-4794-8169-CD220445FB7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33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F8BB4-74C0-4794-8169-CD220445FB7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832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F8BB4-74C0-4794-8169-CD220445FB7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92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F8BB4-74C0-4794-8169-CD220445FB7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987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F8BB4-74C0-4794-8169-CD220445FB7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27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F8BB4-74C0-4794-8169-CD220445FB7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789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F8BB4-74C0-4794-8169-CD220445FB7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486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F8BB4-74C0-4794-8169-CD220445FB7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960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F8BB4-74C0-4794-8169-CD220445FB7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832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emf"/><Relationship Id="rId5" Type="http://schemas.openxmlformats.org/officeDocument/2006/relationships/image" Target="../media/image12.png"/><Relationship Id="rId4" Type="http://schemas.openxmlformats.org/officeDocument/2006/relationships/image" Target="../media/image7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7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7.sv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20.emf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E_M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E_Name"/>
          <p:cNvSpPr txBox="1"/>
          <p:nvPr userDrawn="1"/>
        </p:nvSpPr>
        <p:spPr>
          <a:xfrm>
            <a:off x="234000" y="180000"/>
            <a:ext cx="7632848" cy="68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kern="0" spc="50" baseline="0" dirty="0">
                <a:solidFill>
                  <a:srgbClr val="008F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Bayerisches Staatsministerium für</a:t>
            </a:r>
          </a:p>
          <a:p>
            <a:pPr algn="r"/>
            <a:r>
              <a:rPr lang="de-DE" sz="2000" kern="0" spc="50" baseline="0" dirty="0">
                <a:solidFill>
                  <a:srgbClr val="008F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Ernährung, Landwirtschaft und Forsten</a:t>
            </a:r>
          </a:p>
        </p:txBody>
      </p:sp>
      <p:sp>
        <p:nvSpPr>
          <p:cNvPr id="3" name="Thema"/>
          <p:cNvSpPr txBox="1"/>
          <p:nvPr userDrawn="1"/>
        </p:nvSpPr>
        <p:spPr>
          <a:xfrm>
            <a:off x="1691680" y="3552686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b="1" spc="30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Vitale und resiliente Gemeinden und Regionen</a:t>
            </a:r>
          </a:p>
          <a:p>
            <a:pPr algn="r"/>
            <a:r>
              <a:rPr lang="de-DE" sz="2000" b="1" spc="30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Angebote der Ländlichen Entwicklung</a:t>
            </a:r>
            <a:endParaRPr lang="de-DE" sz="1400" b="1" spc="30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f_Titel"/>
          <p:cNvSpPr txBox="1"/>
          <p:nvPr userDrawn="1"/>
        </p:nvSpPr>
        <p:spPr>
          <a:xfrm>
            <a:off x="3387159" y="4260572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spc="3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Roland</a:t>
            </a:r>
            <a:r>
              <a:rPr lang="de-DE" sz="1200" b="1" spc="30" baseline="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Spiller</a:t>
            </a:r>
          </a:p>
          <a:p>
            <a:pPr algn="r"/>
            <a:r>
              <a:rPr lang="de-DE" sz="1200" b="1" spc="30" baseline="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Fachtagung „Den Wandel bewusst gestalten“</a:t>
            </a:r>
          </a:p>
          <a:p>
            <a:pPr algn="r"/>
            <a:r>
              <a:rPr lang="de-DE" sz="1200" b="1" spc="30" baseline="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 November 2023</a:t>
            </a:r>
            <a:endParaRPr lang="de-DE" sz="1200" b="1" spc="3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ogan"/>
          <p:cNvSpPr txBox="1"/>
          <p:nvPr userDrawn="1"/>
        </p:nvSpPr>
        <p:spPr>
          <a:xfrm>
            <a:off x="1403648" y="3110484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b="1" kern="1200" spc="1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Für vitale Gemeinden und Regionen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19B9C1C-777D-487E-8ED4-E470B015E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76596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E_Glie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"/>
            <a:ext cx="5292000" cy="339501"/>
          </a:xfrm>
          <a:prstGeom prst="rect">
            <a:avLst/>
          </a:prstGeom>
        </p:spPr>
        <p:txBody>
          <a:bodyPr lIns="216000"/>
          <a:lstStyle>
            <a:lvl1pPr marL="0" indent="0">
              <a:buFontTx/>
              <a:buNone/>
              <a:defRPr sz="1600" b="1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Bearbeitungshinweis: Kopfzeile anpassen</a:t>
            </a:r>
          </a:p>
        </p:txBody>
      </p:sp>
      <p:sp>
        <p:nvSpPr>
          <p:cNvPr id="3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971550" y="828000"/>
            <a:ext cx="7200900" cy="3420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10025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E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"/>
            <a:ext cx="5292000" cy="339501"/>
          </a:xfrm>
          <a:prstGeom prst="rect">
            <a:avLst/>
          </a:prstGeom>
        </p:spPr>
        <p:txBody>
          <a:bodyPr lIns="216000"/>
          <a:lstStyle>
            <a:lvl1pPr marL="0" indent="0">
              <a:buFontTx/>
              <a:buNone/>
              <a:defRPr sz="1600" b="1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Bearbeitungshinweis: Kopfzeile anpassen</a:t>
            </a:r>
          </a:p>
        </p:txBody>
      </p:sp>
      <p:sp>
        <p:nvSpPr>
          <p:cNvPr id="3" name="Inhaltsplatzhalter 3"/>
          <p:cNvSpPr>
            <a:spLocks noGrp="1"/>
          </p:cNvSpPr>
          <p:nvPr>
            <p:ph sz="quarter" idx="10"/>
          </p:nvPr>
        </p:nvSpPr>
        <p:spPr>
          <a:xfrm>
            <a:off x="972000" y="828000"/>
            <a:ext cx="7200000" cy="3420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4439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E_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"/>
            <a:ext cx="5292000" cy="339501"/>
          </a:xfrm>
          <a:prstGeom prst="rect">
            <a:avLst/>
          </a:prstGeom>
        </p:spPr>
        <p:txBody>
          <a:bodyPr lIns="216000"/>
          <a:lstStyle>
            <a:lvl1pPr marL="0" indent="0">
              <a:buFontTx/>
              <a:buNone/>
              <a:defRPr sz="1600" b="1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Bearbeitungshinweis: Kopfzeile anpassen</a:t>
            </a:r>
          </a:p>
        </p:txBody>
      </p:sp>
      <p:sp>
        <p:nvSpPr>
          <p:cNvPr id="3" name="Tabellenplatzhalter 3"/>
          <p:cNvSpPr>
            <a:spLocks noGrp="1"/>
          </p:cNvSpPr>
          <p:nvPr>
            <p:ph type="tbl" sz="quarter" idx="10"/>
          </p:nvPr>
        </p:nvSpPr>
        <p:spPr>
          <a:xfrm>
            <a:off x="971550" y="828000"/>
            <a:ext cx="7200900" cy="3420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0230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E_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"/>
            <a:ext cx="5292000" cy="339501"/>
          </a:xfrm>
          <a:prstGeom prst="rect">
            <a:avLst/>
          </a:prstGeom>
        </p:spPr>
        <p:txBody>
          <a:bodyPr lIns="216000"/>
          <a:lstStyle>
            <a:lvl1pPr marL="0" indent="0">
              <a:buFontTx/>
              <a:buNone/>
              <a:defRPr sz="1600" b="1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Bearbeitungshinweis: Kopfzeile anpassen</a:t>
            </a:r>
          </a:p>
        </p:txBody>
      </p:sp>
      <p:sp>
        <p:nvSpPr>
          <p:cNvPr id="3" name="Diagrammplatzhalter 3"/>
          <p:cNvSpPr>
            <a:spLocks noGrp="1"/>
          </p:cNvSpPr>
          <p:nvPr>
            <p:ph type="chart" sz="quarter" idx="10"/>
          </p:nvPr>
        </p:nvSpPr>
        <p:spPr>
          <a:xfrm>
            <a:off x="971550" y="828000"/>
            <a:ext cx="7200900" cy="3420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2184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E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"/>
            <a:ext cx="5292000" cy="339501"/>
          </a:xfrm>
          <a:prstGeom prst="rect">
            <a:avLst/>
          </a:prstGeom>
        </p:spPr>
        <p:txBody>
          <a:bodyPr lIns="216000"/>
          <a:lstStyle>
            <a:lvl1pPr marL="0" indent="0">
              <a:buFontTx/>
              <a:buNone/>
              <a:defRPr sz="1600" b="1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Bearbeitungshinweis: Kopfzeile anpassen</a:t>
            </a:r>
          </a:p>
        </p:txBody>
      </p:sp>
      <p:sp>
        <p:nvSpPr>
          <p:cNvPr id="3" name="Bildplatzhalter 3"/>
          <p:cNvSpPr>
            <a:spLocks noGrp="1"/>
          </p:cNvSpPr>
          <p:nvPr>
            <p:ph type="pic" sz="quarter" idx="10" hasCustomPrompt="1"/>
          </p:nvPr>
        </p:nvSpPr>
        <p:spPr>
          <a:xfrm>
            <a:off x="971550" y="828000"/>
            <a:ext cx="3420000" cy="3420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Bild 1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828000"/>
            <a:ext cx="3420000" cy="3420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Bild 2</a:t>
            </a:r>
          </a:p>
        </p:txBody>
      </p:sp>
    </p:spTree>
    <p:extLst>
      <p:ext uri="{BB962C8B-B14F-4D97-AF65-F5344CB8AC3E}">
        <p14:creationId xmlns:p14="http://schemas.microsoft.com/office/powerpoint/2010/main" val="3314557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CG 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E7DB0F66-BB08-944C-8A6E-7344360E1603}"/>
              </a:ext>
            </a:extLst>
          </p:cNvPr>
          <p:cNvSpPr/>
          <p:nvPr userDrawn="1"/>
        </p:nvSpPr>
        <p:spPr>
          <a:xfrm>
            <a:off x="-1802" y="0"/>
            <a:ext cx="9145802" cy="451604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de-DE" sz="1867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600206-42E1-B549-9041-670713C9C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6" b="10884"/>
          <a:stretch/>
        </p:blipFill>
        <p:spPr>
          <a:xfrm>
            <a:off x="-1802" y="0"/>
            <a:ext cx="9145802" cy="4516041"/>
          </a:xfrm>
          <a:prstGeom prst="rect">
            <a:avLst/>
          </a:prstGeom>
        </p:spPr>
      </p:pic>
      <p:sp>
        <p:nvSpPr>
          <p:cNvPr id="10" name="Untertitel 2">
            <a:extLst>
              <a:ext uri="{FF2B5EF4-FFF2-40B4-BE49-F238E27FC236}">
                <a16:creationId xmlns:a16="http://schemas.microsoft.com/office/drawing/2014/main" id="{05500201-0A77-C841-806A-9D238DE808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199" y="2179859"/>
            <a:ext cx="8371849" cy="392415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2100" b="0" i="0" cap="all" spc="98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de-DE" dirty="0"/>
              <a:t>Untertitel hinzufügen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F6FBB4F-9374-C046-809C-0762C35C06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9218" y="4703573"/>
            <a:ext cx="1536349" cy="33362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8553810D-3230-0943-BAB8-829B958C87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398" y="1431000"/>
            <a:ext cx="4417203" cy="594000"/>
          </a:xfr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t="9000" b="-1000"/>
            </a:stretch>
          </a:blipFill>
        </p:spPr>
        <p:txBody>
          <a:bodyPr wrap="none" lIns="108000" tIns="684000" bIns="72000" anchor="b">
            <a:noAutofit/>
          </a:bodyPr>
          <a:lstStyle>
            <a:lvl1pPr algn="just">
              <a:spcBef>
                <a:spcPts val="0"/>
              </a:spcBef>
              <a:defRPr sz="2700" b="1" i="0" cap="all" spc="75" baseline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4173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  <p15:guide id="2" pos="7355">
          <p15:clr>
            <a:srgbClr val="FBAE40"/>
          </p15:clr>
        </p15:guide>
        <p15:guide id="3" orient="horz" pos="420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Smart Reg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CEE86D4-BFCB-E74B-B15D-7369A390D9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1" b="8108"/>
          <a:stretch/>
        </p:blipFill>
        <p:spPr>
          <a:xfrm>
            <a:off x="0" y="0"/>
            <a:ext cx="9144000" cy="4516041"/>
          </a:xfrm>
          <a:prstGeom prst="rect">
            <a:avLst/>
          </a:prstGeom>
        </p:spPr>
      </p:pic>
      <p:sp>
        <p:nvSpPr>
          <p:cNvPr id="18" name="Titel 1">
            <a:extLst>
              <a:ext uri="{FF2B5EF4-FFF2-40B4-BE49-F238E27FC236}">
                <a16:creationId xmlns:a16="http://schemas.microsoft.com/office/drawing/2014/main" id="{97478110-6BCA-4E40-95B8-1ADCED1E9C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200" y="1474256"/>
            <a:ext cx="3440489" cy="594000"/>
          </a:xfr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9000" b="-1000"/>
            </a:stretch>
          </a:blipFill>
        </p:spPr>
        <p:txBody>
          <a:bodyPr wrap="none" lIns="108000" tIns="684000" bIns="72000" anchor="b">
            <a:noAutofit/>
          </a:bodyPr>
          <a:lstStyle>
            <a:lvl1pPr algn="just">
              <a:spcBef>
                <a:spcPts val="0"/>
              </a:spcBef>
              <a:defRPr sz="2700" b="1" i="0" cap="all" spc="75" baseline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Smart </a:t>
            </a:r>
            <a:r>
              <a:rPr lang="de-DE" dirty="0" err="1"/>
              <a:t>region</a:t>
            </a:r>
            <a:endParaRPr lang="de-DE" dirty="0"/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00BB4408-A998-4E4D-9902-8B70F29466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199" y="2179859"/>
            <a:ext cx="8371849" cy="392415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2100" b="0" i="0" cap="all" spc="98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de-DE" dirty="0" err="1"/>
              <a:t>subheadline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2D10802-1A28-D655-A384-F8B3C8C28D2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856" y="4594753"/>
            <a:ext cx="825638" cy="49291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3C02387-D171-9027-3902-9380C45B609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4979" y="4734820"/>
            <a:ext cx="739641" cy="24781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0C80EAF-3B32-5115-6862-7685DDA620E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9218" y="4703573"/>
            <a:ext cx="1536349" cy="33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69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  <p15:guide id="2" pos="7355">
          <p15:clr>
            <a:srgbClr val="FBAE40"/>
          </p15:clr>
        </p15:guide>
        <p15:guide id="3" orient="horz" pos="420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Smart Reg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CEE86D4-BFCB-E74B-B15D-7369A390D9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" r="6130"/>
          <a:stretch/>
        </p:blipFill>
        <p:spPr>
          <a:xfrm>
            <a:off x="0" y="0"/>
            <a:ext cx="9144000" cy="4516041"/>
          </a:xfrm>
          <a:prstGeom prst="rect">
            <a:avLst/>
          </a:prstGeom>
        </p:spPr>
      </p:pic>
      <p:sp>
        <p:nvSpPr>
          <p:cNvPr id="18" name="Titel 1">
            <a:extLst>
              <a:ext uri="{FF2B5EF4-FFF2-40B4-BE49-F238E27FC236}">
                <a16:creationId xmlns:a16="http://schemas.microsoft.com/office/drawing/2014/main" id="{97478110-6BCA-4E40-95B8-1ADCED1E9C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200" y="1474256"/>
            <a:ext cx="3440489" cy="594000"/>
          </a:xfr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9000" b="-1000"/>
            </a:stretch>
          </a:blipFill>
        </p:spPr>
        <p:txBody>
          <a:bodyPr wrap="none" lIns="108000" tIns="684000" bIns="72000" anchor="b">
            <a:noAutofit/>
          </a:bodyPr>
          <a:lstStyle>
            <a:lvl1pPr algn="just">
              <a:spcBef>
                <a:spcPts val="0"/>
              </a:spcBef>
              <a:defRPr sz="2700" b="1" i="0" cap="all" spc="75" baseline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Smart </a:t>
            </a:r>
            <a:r>
              <a:rPr lang="de-DE" dirty="0" err="1"/>
              <a:t>region</a:t>
            </a:r>
            <a:endParaRPr lang="de-DE" dirty="0"/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00BB4408-A998-4E4D-9902-8B70F29466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199" y="2179859"/>
            <a:ext cx="8371849" cy="392415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2100" b="0" i="0" cap="all" spc="98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de-DE" dirty="0" err="1"/>
              <a:t>subheadline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7564148-80D9-2935-2B92-C371A57ADF5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978" y="4730996"/>
            <a:ext cx="739643" cy="24781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9BB45C4-DEFB-7688-9CE7-BD0DF6FB63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9218" y="4703573"/>
            <a:ext cx="1536349" cy="33362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2F7CAA3-D402-FE0A-77E8-FE38B05556E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856" y="4594753"/>
            <a:ext cx="825638" cy="49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02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  <p15:guide id="2" pos="7355">
          <p15:clr>
            <a:srgbClr val="FBAE40"/>
          </p15:clr>
        </p15:guide>
        <p15:guide id="3" orient="horz" pos="420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der Seite mit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10">
            <a:extLst>
              <a:ext uri="{FF2B5EF4-FFF2-40B4-BE49-F238E27FC236}">
                <a16:creationId xmlns:a16="http://schemas.microsoft.com/office/drawing/2014/main" id="{2FCD0A70-8178-1E4A-8476-ECF5D9616793}"/>
              </a:ext>
            </a:extLst>
          </p:cNvPr>
          <p:cNvSpPr txBox="1">
            <a:spLocks/>
          </p:cNvSpPr>
          <p:nvPr userDrawn="1"/>
        </p:nvSpPr>
        <p:spPr>
          <a:xfrm>
            <a:off x="1" y="0"/>
            <a:ext cx="9143999" cy="4516041"/>
          </a:xfrm>
          <a:prstGeom prst="rect">
            <a:avLst/>
          </a:prstGeom>
          <a:solidFill>
            <a:schemeClr val="bg2"/>
          </a:solidFill>
        </p:spPr>
        <p:txBody>
          <a:bodyPr lIns="54000" tIns="81000">
            <a:normAutofit/>
          </a:bodyPr>
          <a:lstStyle>
            <a:lvl1pPr marL="228578" marR="0" indent="-228578" algn="l" defTabSz="914309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34" indent="-228578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886" indent="-228578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040" indent="-228578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195" indent="-228578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endParaRPr lang="de-DE" sz="1200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369DC967-D054-AA41-93D0-EEC14D428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048" y="269708"/>
            <a:ext cx="2955242" cy="432000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2000" b="-1000"/>
            </a:stretch>
          </a:blipFill>
        </p:spPr>
        <p:txBody>
          <a:bodyPr wrap="none" lIns="108000" tIns="396000" bIns="108000" anchor="b">
            <a:noAutofit/>
          </a:bodyPr>
          <a:lstStyle>
            <a:lvl1pPr algn="l">
              <a:defRPr sz="2100" b="1" i="0" cap="none" baseline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C2EEB702-956B-9F4E-ADF6-B15CD6B6B9B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7775" y="715866"/>
            <a:ext cx="8367425" cy="276999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1350" b="0" i="0" kern="1200" cap="all" spc="98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de-DE" dirty="0"/>
              <a:t>BEARBEITEN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94470CB-A742-3E81-9D67-AD772BB1C0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66" y="4773425"/>
            <a:ext cx="739643" cy="24781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3732593-2D3C-CDD7-054F-08718398070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676" y="4594753"/>
            <a:ext cx="825638" cy="49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09D1D54B-5553-184E-A41B-239980E56106}"/>
              </a:ext>
            </a:extLst>
          </p:cNvPr>
          <p:cNvSpPr/>
          <p:nvPr userDrawn="1"/>
        </p:nvSpPr>
        <p:spPr>
          <a:xfrm>
            <a:off x="-2702" y="0"/>
            <a:ext cx="9146702" cy="451604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de-DE" sz="1867" dirty="0"/>
          </a:p>
        </p:txBody>
      </p:sp>
      <p:sp>
        <p:nvSpPr>
          <p:cNvPr id="7" name="Bildplatzhalter 2">
            <a:extLst>
              <a:ext uri="{FF2B5EF4-FFF2-40B4-BE49-F238E27FC236}">
                <a16:creationId xmlns:a16="http://schemas.microsoft.com/office/drawing/2014/main" id="{C583C5B0-733D-3F4B-B2EA-963DA9EADB1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9146702" cy="4516041"/>
          </a:xfrm>
          <a:solidFill>
            <a:schemeClr val="tx2">
              <a:alpha val="40000"/>
            </a:schemeClr>
          </a:solidFill>
        </p:spPr>
        <p:txBody>
          <a:bodyPr>
            <a:normAutofit/>
          </a:bodyPr>
          <a:lstStyle>
            <a:lvl1pPr>
              <a:defRPr sz="788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Hier Bild durch Klicken auf das Symbol einfügen und bei Bildtransparenz ca. 30% bis 60% eingeben</a:t>
            </a:r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0ED76E62-DE7B-2948-8324-D20AC6716D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6954" y="2216520"/>
            <a:ext cx="8370000" cy="392415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2100" b="0" i="0" cap="none" spc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de-DE" dirty="0"/>
              <a:t>Subheadline</a:t>
            </a:r>
          </a:p>
        </p:txBody>
      </p:sp>
      <p:sp>
        <p:nvSpPr>
          <p:cNvPr id="20" name="Titel 3">
            <a:extLst>
              <a:ext uri="{FF2B5EF4-FFF2-40B4-BE49-F238E27FC236}">
                <a16:creationId xmlns:a16="http://schemas.microsoft.com/office/drawing/2014/main" id="{76A63A9D-A226-D041-AACD-061B9C700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199" y="1365517"/>
            <a:ext cx="8370000" cy="994172"/>
          </a:xfrm>
        </p:spPr>
        <p:txBody>
          <a:bodyPr/>
          <a:lstStyle>
            <a:lvl1pPr marL="0" marR="0" indent="0" algn="l" defTabSz="685732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all" spc="75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685732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zwischentitel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B6142CF-9F3F-715B-8F80-FFF1A0D7EC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66" y="4773425"/>
            <a:ext cx="739643" cy="24781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A1F34FF-CDC0-C51B-C7DF-62AB307B6A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676" y="4594753"/>
            <a:ext cx="825638" cy="49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4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520">
          <p15:clr>
            <a:srgbClr val="FBAE40"/>
          </p15:clr>
        </p15:guide>
        <p15:guide id="3" pos="3160">
          <p15:clr>
            <a:srgbClr val="FBAE40"/>
          </p15:clr>
        </p15:guide>
        <p15:guide id="4" orient="horz" pos="1480">
          <p15:clr>
            <a:srgbClr val="FBAE40"/>
          </p15:clr>
        </p15:guide>
        <p15:guide id="5" orient="horz" pos="3793">
          <p15:clr>
            <a:srgbClr val="FBAE40"/>
          </p15:clr>
        </p15:guide>
        <p15:guide id="6" pos="32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E_M_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"/>
            <a:ext cx="5292000" cy="339501"/>
          </a:xfrm>
          <a:prstGeom prst="rect">
            <a:avLst/>
          </a:prstGeom>
        </p:spPr>
        <p:txBody>
          <a:bodyPr lIns="216000"/>
          <a:lstStyle>
            <a:lvl1pPr marL="0" indent="0">
              <a:buFontTx/>
              <a:buNone/>
              <a:defRPr sz="1600" b="1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Bearbeitungshinweis: Kopfzeile anpassen</a:t>
            </a:r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71600" y="828000"/>
            <a:ext cx="7200800" cy="3420000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/>
              </a:defRPr>
            </a:lvl1pPr>
          </a:lstStyle>
          <a:p>
            <a:pPr lvl="0"/>
            <a:r>
              <a:rPr lang="de-DE" dirty="0"/>
              <a:t>Text durch Klicken hinzufügen</a:t>
            </a:r>
            <a:br>
              <a:rPr lang="de-DE" dirty="0"/>
            </a:br>
            <a:r>
              <a:rPr lang="de-DE" dirty="0"/>
              <a:t>weitere Vorlagen: Start  Folien  Layout </a:t>
            </a:r>
          </a:p>
        </p:txBody>
      </p:sp>
    </p:spTree>
    <p:extLst>
      <p:ext uri="{BB962C8B-B14F-4D97-AF65-F5344CB8AC3E}">
        <p14:creationId xmlns:p14="http://schemas.microsoft.com/office/powerpoint/2010/main" val="1758074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CG_Inhalt ha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3">
            <a:extLst>
              <a:ext uri="{FF2B5EF4-FFF2-40B4-BE49-F238E27FC236}">
                <a16:creationId xmlns:a16="http://schemas.microsoft.com/office/drawing/2014/main" id="{B5EC07A5-9DC7-1C45-A01C-9D7E9DCD4D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88" b="20115"/>
          <a:stretch/>
        </p:blipFill>
        <p:spPr>
          <a:xfrm>
            <a:off x="-1753" y="2793"/>
            <a:ext cx="9144000" cy="176366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69C6CB91-3E68-4642-946C-2BE0660759F0}"/>
              </a:ext>
            </a:extLst>
          </p:cNvPr>
          <p:cNvSpPr/>
          <p:nvPr userDrawn="1"/>
        </p:nvSpPr>
        <p:spPr>
          <a:xfrm>
            <a:off x="0" y="2793"/>
            <a:ext cx="9144000" cy="1763662"/>
          </a:xfrm>
          <a:prstGeom prst="rect">
            <a:avLst/>
          </a:prstGeom>
          <a:solidFill>
            <a:schemeClr val="tx2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de-DE" sz="1867" dirty="0"/>
          </a:p>
        </p:txBody>
      </p:sp>
      <p:sp>
        <p:nvSpPr>
          <p:cNvPr id="15" name="Inhaltsplatzhalter 10">
            <a:extLst>
              <a:ext uri="{FF2B5EF4-FFF2-40B4-BE49-F238E27FC236}">
                <a16:creationId xmlns:a16="http://schemas.microsoft.com/office/drawing/2014/main" id="{D4AB03BB-84B9-224A-957F-B7DE4029A97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85106" y="2021579"/>
            <a:ext cx="8370094" cy="2077199"/>
          </a:xfrm>
        </p:spPr>
        <p:txBody>
          <a:bodyPr>
            <a:noAutofit/>
          </a:bodyPr>
          <a:lstStyle>
            <a:lvl1pPr marL="171434" marR="0" indent="-171434" algn="l" defTabSz="685732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71434" marR="0" lvl="0" indent="-171434" algn="l" defTabSz="685732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Inhalt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8F5FA26-5ED5-CE44-973A-F588C858E0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048" y="269708"/>
            <a:ext cx="3674999" cy="432000"/>
          </a:xfr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-2000" b="-1000"/>
            </a:stretch>
          </a:blipFill>
        </p:spPr>
        <p:txBody>
          <a:bodyPr wrap="none" lIns="108000" tIns="396000" bIns="108000" anchor="b">
            <a:noAutofit/>
          </a:bodyPr>
          <a:lstStyle>
            <a:lvl1pPr algn="l">
              <a:defRPr sz="2100" b="1" i="0" cap="none" baseline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Mastertitelformat TCG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3633AA06-6F6E-0740-8FB5-ED3FC4840F3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7775" y="715866"/>
            <a:ext cx="8367425" cy="276999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1350" b="0" i="0" kern="1200" cap="all" spc="98" baseline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de-DE" dirty="0"/>
              <a:t>BEARBEITEN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30A230B-EBF6-832B-D3AF-6F2C812B0A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66" y="4773425"/>
            <a:ext cx="739643" cy="24781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855C646-9EDB-4AF0-DCF1-64922D1488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676" y="4594753"/>
            <a:ext cx="825638" cy="49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70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520">
          <p15:clr>
            <a:srgbClr val="FBAE40"/>
          </p15:clr>
        </p15:guide>
        <p15:guide id="3" pos="3160">
          <p15:clr>
            <a:srgbClr val="FBAE40"/>
          </p15:clr>
        </p15:guide>
        <p15:guide id="4" orient="horz" pos="1480">
          <p15:clr>
            <a:srgbClr val="FBAE40"/>
          </p15:clr>
        </p15:guide>
        <p15:guide id="5" orient="horz" pos="2840">
          <p15:clr>
            <a:srgbClr val="FBAE40"/>
          </p15:clr>
        </p15:guide>
        <p15:guide id="6" pos="32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ha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A3E14E82-95B8-3D4D-A03F-E3E800541286}"/>
              </a:ext>
            </a:extLst>
          </p:cNvPr>
          <p:cNvSpPr/>
          <p:nvPr userDrawn="1"/>
        </p:nvSpPr>
        <p:spPr>
          <a:xfrm>
            <a:off x="-1802" y="0"/>
            <a:ext cx="9145802" cy="176366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de-DE" sz="1867" dirty="0"/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7C301377-983E-4347-9CCA-A2CCA4169D7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5802" cy="1763662"/>
          </a:xfrm>
          <a:solidFill>
            <a:schemeClr val="tx2">
              <a:alpha val="40000"/>
            </a:schemeClr>
          </a:solidFill>
        </p:spPr>
        <p:txBody>
          <a:bodyPr>
            <a:normAutofit/>
          </a:bodyPr>
          <a:lstStyle>
            <a:lvl1pPr>
              <a:defRPr sz="788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Hier Bild durch Klicken auf das Symbol einfügen und bei Bildtransparenz ca. 30% bis 60% eingeben</a:t>
            </a:r>
          </a:p>
        </p:txBody>
      </p:sp>
      <p:sp>
        <p:nvSpPr>
          <p:cNvPr id="15" name="Inhaltsplatzhalter 10">
            <a:extLst>
              <a:ext uri="{FF2B5EF4-FFF2-40B4-BE49-F238E27FC236}">
                <a16:creationId xmlns:a16="http://schemas.microsoft.com/office/drawing/2014/main" id="{D4AB03BB-84B9-224A-957F-B7DE4029A97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85106" y="2021579"/>
            <a:ext cx="8370094" cy="2077199"/>
          </a:xfrm>
        </p:spPr>
        <p:txBody>
          <a:bodyPr>
            <a:noAutofit/>
          </a:bodyPr>
          <a:lstStyle>
            <a:lvl1pPr marL="171434" marR="0" indent="-171434" algn="l" defTabSz="685732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71434" marR="0" lvl="0" indent="-171434" algn="l" defTabSz="685732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Inhalt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3633AA06-6F6E-0740-8FB5-ED3FC4840F3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7775" y="715866"/>
            <a:ext cx="8367425" cy="276999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1350" b="0" i="0" kern="1200" cap="all" spc="98" baseline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de-DE" dirty="0"/>
              <a:t>BEARBEITEN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18AD454-0116-1E46-8E4F-A8170FB5AA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048" y="269708"/>
            <a:ext cx="5824566" cy="432000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2000" b="-1000"/>
            </a:stretch>
          </a:blipFill>
        </p:spPr>
        <p:txBody>
          <a:bodyPr wrap="none" lIns="108000" tIns="396000" bIns="108000" anchor="b">
            <a:noAutofit/>
          </a:bodyPr>
          <a:lstStyle>
            <a:lvl1pPr algn="l">
              <a:defRPr sz="2100" b="1" i="0" cap="none" baseline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Mastertitelformat Forschungsbereich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F4654F6-538D-476B-F067-4830008B39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66" y="4773425"/>
            <a:ext cx="739643" cy="24781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F960279-65C1-8837-9C00-203AC6ACB8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676" y="4594753"/>
            <a:ext cx="825638" cy="49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89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520">
          <p15:clr>
            <a:srgbClr val="FBAE40"/>
          </p15:clr>
        </p15:guide>
        <p15:guide id="3" pos="3160">
          <p15:clr>
            <a:srgbClr val="FBAE40"/>
          </p15:clr>
        </p15:guide>
        <p15:guide id="4" orient="horz" pos="1480">
          <p15:clr>
            <a:srgbClr val="FBAE40"/>
          </p15:clr>
        </p15:guide>
        <p15:guide id="5" orient="horz" pos="2840">
          <p15:clr>
            <a:srgbClr val="FBAE40"/>
          </p15:clr>
        </p15:guide>
        <p15:guide id="6" pos="32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ha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F6764820-E458-B84D-9B26-9D4C40FC62B0}"/>
              </a:ext>
            </a:extLst>
          </p:cNvPr>
          <p:cNvSpPr/>
          <p:nvPr userDrawn="1"/>
        </p:nvSpPr>
        <p:spPr>
          <a:xfrm>
            <a:off x="-1802" y="0"/>
            <a:ext cx="9145802" cy="176366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de-DE" sz="1867" dirty="0"/>
          </a:p>
        </p:txBody>
      </p:sp>
      <p:sp>
        <p:nvSpPr>
          <p:cNvPr id="11" name="Bildplatzhalter 2">
            <a:extLst>
              <a:ext uri="{FF2B5EF4-FFF2-40B4-BE49-F238E27FC236}">
                <a16:creationId xmlns:a16="http://schemas.microsoft.com/office/drawing/2014/main" id="{85897033-9E0C-2F45-9BB4-8B52F11BD59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4290"/>
            <a:ext cx="9145802" cy="1763662"/>
          </a:xfrm>
          <a:solidFill>
            <a:schemeClr val="tx2">
              <a:alpha val="40000"/>
            </a:schemeClr>
          </a:solidFill>
        </p:spPr>
        <p:txBody>
          <a:bodyPr>
            <a:normAutofit/>
          </a:bodyPr>
          <a:lstStyle>
            <a:lvl1pPr>
              <a:defRPr sz="788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Hier Bild durch Klicken auf das Symbol einfügen und bei Bildtransparenz ca. 30% bis 60% eingeben</a:t>
            </a:r>
          </a:p>
        </p:txBody>
      </p:sp>
      <p:sp>
        <p:nvSpPr>
          <p:cNvPr id="17" name="Inhaltsplatzhalter 10">
            <a:extLst>
              <a:ext uri="{FF2B5EF4-FFF2-40B4-BE49-F238E27FC236}">
                <a16:creationId xmlns:a16="http://schemas.microsoft.com/office/drawing/2014/main" id="{372350F8-B9EF-4146-A172-B10155DD433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765477" y="2022901"/>
            <a:ext cx="3991568" cy="2075877"/>
          </a:xfrm>
        </p:spPr>
        <p:txBody>
          <a:bodyPr>
            <a:noAutofit/>
          </a:bodyPr>
          <a:lstStyle>
            <a:lvl1pPr marL="171434" marR="0" indent="-171434" algn="l" defTabSz="685732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pPr marL="171434" marR="0" lvl="0" indent="-171434" algn="l" defTabSz="685732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Inhalt Text und/oder Bild</a:t>
            </a:r>
          </a:p>
        </p:txBody>
      </p:sp>
      <p:sp>
        <p:nvSpPr>
          <p:cNvPr id="15" name="Inhaltsplatzhalter 10">
            <a:extLst>
              <a:ext uri="{FF2B5EF4-FFF2-40B4-BE49-F238E27FC236}">
                <a16:creationId xmlns:a16="http://schemas.microsoft.com/office/drawing/2014/main" id="{9C3C1A52-A235-3044-BDCF-22FE0663147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85201" y="2025481"/>
            <a:ext cx="3991568" cy="2077199"/>
          </a:xfrm>
        </p:spPr>
        <p:txBody>
          <a:bodyPr>
            <a:noAutofit/>
          </a:bodyPr>
          <a:lstStyle>
            <a:lvl1pPr marL="171434" marR="0" indent="-171434" algn="l" defTabSz="685732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pPr marL="171434" marR="0" lvl="0" indent="-171434" algn="l" defTabSz="685732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Inhalt Text und/oder Bild</a:t>
            </a: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CA42EBB9-3065-7647-A913-C08EC0B386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7775" y="715866"/>
            <a:ext cx="8367425" cy="276999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1350" b="0" i="0" kern="1200" cap="all" spc="98" baseline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de-DE" dirty="0"/>
              <a:t>BEARBEITEN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27A8E84-CD02-324D-AB72-E94000E606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048" y="269708"/>
            <a:ext cx="5824566" cy="432000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2000" b="-1000"/>
            </a:stretch>
          </a:blipFill>
        </p:spPr>
        <p:txBody>
          <a:bodyPr wrap="none" lIns="108000" tIns="396000" bIns="108000" anchor="b">
            <a:noAutofit/>
          </a:bodyPr>
          <a:lstStyle>
            <a:lvl1pPr algn="l">
              <a:defRPr sz="2100" b="1" i="0" cap="none" baseline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Mastertitelformat Forschungsbereich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63FDE4B-9415-2989-0168-3005FCFC0B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66" y="4773425"/>
            <a:ext cx="739643" cy="24781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4042271-DEAE-ADB4-890C-C37EE8218B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676" y="4594753"/>
            <a:ext cx="825638" cy="49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21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ha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63494191-360F-D44B-8E91-F3E5B08E4134}"/>
              </a:ext>
            </a:extLst>
          </p:cNvPr>
          <p:cNvSpPr/>
          <p:nvPr userDrawn="1"/>
        </p:nvSpPr>
        <p:spPr>
          <a:xfrm>
            <a:off x="-1802" y="0"/>
            <a:ext cx="9145802" cy="176366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de-DE" sz="1867" dirty="0"/>
          </a:p>
        </p:txBody>
      </p:sp>
      <p:sp>
        <p:nvSpPr>
          <p:cNvPr id="14" name="Bildplatzhalter 2">
            <a:extLst>
              <a:ext uri="{FF2B5EF4-FFF2-40B4-BE49-F238E27FC236}">
                <a16:creationId xmlns:a16="http://schemas.microsoft.com/office/drawing/2014/main" id="{430C5B1C-88BC-B24C-B90C-91794CBA705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4290"/>
            <a:ext cx="9145802" cy="1763662"/>
          </a:xfrm>
          <a:solidFill>
            <a:schemeClr val="tx2">
              <a:alpha val="40000"/>
            </a:schemeClr>
          </a:solidFill>
        </p:spPr>
        <p:txBody>
          <a:bodyPr>
            <a:normAutofit/>
          </a:bodyPr>
          <a:lstStyle>
            <a:lvl1pPr>
              <a:defRPr sz="788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Hier Bild durch Klicken auf das Symbol einfügen und bei Bildtransparenz ca. 30% bis 60% eingeben</a:t>
            </a:r>
          </a:p>
        </p:txBody>
      </p:sp>
      <p:sp>
        <p:nvSpPr>
          <p:cNvPr id="17" name="Inhaltsplatzhalter 10">
            <a:extLst>
              <a:ext uri="{FF2B5EF4-FFF2-40B4-BE49-F238E27FC236}">
                <a16:creationId xmlns:a16="http://schemas.microsoft.com/office/drawing/2014/main" id="{372350F8-B9EF-4146-A172-B10155DD433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765477" y="2374315"/>
            <a:ext cx="3991568" cy="1797980"/>
          </a:xfrm>
        </p:spPr>
        <p:txBody>
          <a:bodyPr>
            <a:noAutofit/>
          </a:bodyPr>
          <a:lstStyle>
            <a:lvl1pPr marL="171434" marR="0" indent="-171434" algn="l" defTabSz="685732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pPr marL="171434" marR="0" lvl="0" indent="-171434" algn="l" defTabSz="685732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Inhalt Text und/oder Bild</a:t>
            </a:r>
          </a:p>
        </p:txBody>
      </p:sp>
      <p:sp>
        <p:nvSpPr>
          <p:cNvPr id="15" name="Inhaltsplatzhalter 10">
            <a:extLst>
              <a:ext uri="{FF2B5EF4-FFF2-40B4-BE49-F238E27FC236}">
                <a16:creationId xmlns:a16="http://schemas.microsoft.com/office/drawing/2014/main" id="{9C3C1A52-A235-3044-BDCF-22FE0663147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85201" y="2377069"/>
            <a:ext cx="3991568" cy="1799126"/>
          </a:xfrm>
        </p:spPr>
        <p:txBody>
          <a:bodyPr>
            <a:noAutofit/>
          </a:bodyPr>
          <a:lstStyle>
            <a:lvl1pPr marL="171434" marR="0" indent="-171434" algn="l" defTabSz="685732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pPr marL="171434" marR="0" lvl="0" indent="-171434" algn="l" defTabSz="685732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Inhalt Text und/oder Bild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5885CE0-F9A7-0248-B117-965A15672C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5200" y="2021828"/>
            <a:ext cx="3991567" cy="200468"/>
          </a:xfrm>
        </p:spPr>
        <p:txBody>
          <a:bodyPr>
            <a:no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de-DE" dirty="0"/>
              <a:t>Titel:</a:t>
            </a:r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376A77ED-3CEE-504B-829A-B56733D89B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65482" y="2021828"/>
            <a:ext cx="3991567" cy="200468"/>
          </a:xfrm>
        </p:spPr>
        <p:txBody>
          <a:bodyPr>
            <a:no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de-DE" dirty="0"/>
              <a:t>Titel:</a:t>
            </a: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7F5E4E7F-45DD-8345-80FC-DE664E7105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7775" y="715866"/>
            <a:ext cx="8367425" cy="276999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1350" b="0" i="0" kern="1200" cap="all" spc="98" baseline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de-DE" dirty="0"/>
              <a:t>BEARBEITEN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5D0A390-0844-B44F-9389-8BA5A443BE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048" y="269708"/>
            <a:ext cx="5824566" cy="432000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2000" b="-1000"/>
            </a:stretch>
          </a:blipFill>
        </p:spPr>
        <p:txBody>
          <a:bodyPr wrap="none" lIns="108000" tIns="396000" bIns="108000" anchor="b">
            <a:noAutofit/>
          </a:bodyPr>
          <a:lstStyle>
            <a:lvl1pPr algn="l">
              <a:defRPr sz="2100" b="1" i="0" cap="none" baseline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Mastertitelformat Forschungsbereich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94FEB2A-1061-AE4C-62BA-8C74547713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66" y="4773425"/>
            <a:ext cx="739643" cy="24781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FDF5A36-82C7-520B-E36F-8EAEAB5B5A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676" y="4594753"/>
            <a:ext cx="825638" cy="49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87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2">
            <a:extLst>
              <a:ext uri="{FF2B5EF4-FFF2-40B4-BE49-F238E27FC236}">
                <a16:creationId xmlns:a16="http://schemas.microsoft.com/office/drawing/2014/main" id="{801A92D7-11C7-6D4E-997A-8093920292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7775" y="715866"/>
            <a:ext cx="8367425" cy="276999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1350" b="0" i="0" kern="1200" cap="all" spc="98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de-DE" dirty="0"/>
              <a:t>BEARBEITEN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D72D673-D5F7-B044-9BD8-F6EE0B5248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048" y="269708"/>
            <a:ext cx="2907945" cy="432000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2000" b="-1000"/>
            </a:stretch>
          </a:blipFill>
        </p:spPr>
        <p:txBody>
          <a:bodyPr wrap="none" lIns="108000" tIns="396000" bIns="108000" anchor="b">
            <a:noAutofit/>
          </a:bodyPr>
          <a:lstStyle>
            <a:lvl1pPr algn="l">
              <a:defRPr sz="2100" b="1" i="0" cap="none" baseline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AD62D24-6E47-33C6-3616-6F58915223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66" y="4773425"/>
            <a:ext cx="739643" cy="24781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3AF130C-D294-513A-D5F3-20179CF3FB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676" y="4594753"/>
            <a:ext cx="825638" cy="49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404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Hintergrund_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931D7DA4-ABF3-C14C-AEA5-0768E44C206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85200" y="1368001"/>
            <a:ext cx="8370000" cy="3133169"/>
          </a:xfrm>
          <a:solidFill>
            <a:schemeClr val="bg2"/>
          </a:solidFill>
        </p:spPr>
        <p:txBody>
          <a:bodyPr lIns="108000" tIns="144000">
            <a:noAutofit/>
          </a:bodyPr>
          <a:lstStyle>
            <a:lvl1pPr marL="171434" marR="0" indent="-171434" algn="l" defTabSz="685732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pPr marL="171434" marR="0" lvl="0" indent="-171434" algn="l" defTabSz="685732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Inhalt Textkästchen grau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90A4FC12-D427-8D42-992E-43BC8A836D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7775" y="715866"/>
            <a:ext cx="8367425" cy="276999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1350" b="0" i="0" kern="1200" cap="all" spc="98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de-DE" dirty="0"/>
              <a:t>BEARBEITEN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FC2E412-7CF6-C342-B275-2EBD76DFE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048" y="269708"/>
            <a:ext cx="2907945" cy="432000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2000" b="-1000"/>
            </a:stretch>
          </a:blipFill>
        </p:spPr>
        <p:txBody>
          <a:bodyPr wrap="none" lIns="108000" tIns="396000" bIns="108000" anchor="b">
            <a:noAutofit/>
          </a:bodyPr>
          <a:lstStyle>
            <a:lvl1pPr algn="l">
              <a:defRPr sz="2100" b="1" i="0" cap="none" baseline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E60D342-7D00-03EF-75E8-A54FE1654E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66" y="4773425"/>
            <a:ext cx="739643" cy="24781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1409653-8AA1-1620-A55C-99B329ADA6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676" y="4594753"/>
            <a:ext cx="825638" cy="49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044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10">
            <a:extLst>
              <a:ext uri="{FF2B5EF4-FFF2-40B4-BE49-F238E27FC236}">
                <a16:creationId xmlns:a16="http://schemas.microsoft.com/office/drawing/2014/main" id="{ABE1E562-A3AA-BE46-BE9B-C10BEF4E8C1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85200" y="1367185"/>
            <a:ext cx="4104000" cy="3133169"/>
          </a:xfrm>
          <a:solidFill>
            <a:schemeClr val="bg1">
              <a:lumMod val="95000"/>
            </a:schemeClr>
          </a:solidFill>
        </p:spPr>
        <p:txBody>
          <a:bodyPr lIns="108000" tIns="144000" bIns="36000">
            <a:noAutofit/>
          </a:bodyPr>
          <a:lstStyle>
            <a:lvl1pPr marL="117434" marR="0" indent="-171434" algn="l" defTabSz="685732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pPr marL="171434" marR="0" lvl="0" indent="-171434" algn="l" defTabSz="685732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Inhalt Textkästchen grau</a:t>
            </a:r>
          </a:p>
        </p:txBody>
      </p:sp>
      <p:sp>
        <p:nvSpPr>
          <p:cNvPr id="19" name="Inhaltsplatzhalter 10">
            <a:extLst>
              <a:ext uri="{FF2B5EF4-FFF2-40B4-BE49-F238E27FC236}">
                <a16:creationId xmlns:a16="http://schemas.microsoft.com/office/drawing/2014/main" id="{14DF5791-DCCC-F743-9051-D738FE26AB6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654802" y="1365426"/>
            <a:ext cx="4104000" cy="3135164"/>
          </a:xfrm>
        </p:spPr>
        <p:txBody>
          <a:bodyPr lIns="108000" tIns="144000">
            <a:noAutofit/>
          </a:bodyPr>
          <a:lstStyle>
            <a:lvl1pPr marL="171434" marR="0" indent="-171434" algn="l" defTabSz="685732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pPr marL="171434" marR="0" lvl="0" indent="-171434" algn="l" defTabSz="685732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Inhalt Bild</a:t>
            </a: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4A455316-DA0E-5C44-90A8-9AFBC6120C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7775" y="715866"/>
            <a:ext cx="8367425" cy="276999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1350" b="0" i="0" kern="1200" cap="all" spc="98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de-DE" dirty="0"/>
              <a:t>BEARBEITEN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C787CC47-E477-ED43-B20D-DE85C23A17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048" y="269708"/>
            <a:ext cx="2907945" cy="432000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2000" b="-1000"/>
            </a:stretch>
          </a:blipFill>
        </p:spPr>
        <p:txBody>
          <a:bodyPr wrap="none" lIns="108000" tIns="396000" bIns="108000" anchor="b">
            <a:noAutofit/>
          </a:bodyPr>
          <a:lstStyle>
            <a:lvl1pPr algn="l">
              <a:defRPr sz="2100" b="1" i="0" cap="none" baseline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47D1353-32DE-A7D2-6B0A-410308520B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66" y="4773425"/>
            <a:ext cx="739643" cy="24781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97C2DFA-9D7A-1B2C-0CDC-239E83E2BD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676" y="4594753"/>
            <a:ext cx="825638" cy="49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83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10">
            <a:extLst>
              <a:ext uri="{FF2B5EF4-FFF2-40B4-BE49-F238E27FC236}">
                <a16:creationId xmlns:a16="http://schemas.microsoft.com/office/drawing/2014/main" id="{C09A9D61-9622-D548-8E29-1FBF65BA1C8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651199" y="1365426"/>
            <a:ext cx="4104000" cy="3135164"/>
          </a:xfrm>
        </p:spPr>
        <p:txBody>
          <a:bodyPr>
            <a:noAutofit/>
          </a:bodyPr>
          <a:lstStyle>
            <a:lvl1pPr marL="171434" marR="0" indent="-171434" algn="l" defTabSz="685732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pPr marL="171434" marR="0" lvl="0" indent="-171434" algn="l" defTabSz="685732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Inhalt Text und/oder Bild</a:t>
            </a:r>
          </a:p>
        </p:txBody>
      </p:sp>
      <p:sp>
        <p:nvSpPr>
          <p:cNvPr id="9" name="Inhaltsplatzhalter 10">
            <a:extLst>
              <a:ext uri="{FF2B5EF4-FFF2-40B4-BE49-F238E27FC236}">
                <a16:creationId xmlns:a16="http://schemas.microsoft.com/office/drawing/2014/main" id="{ABE1E562-A3AA-BE46-BE9B-C10BEF4E8C1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85200" y="1367185"/>
            <a:ext cx="4104000" cy="3135164"/>
          </a:xfrm>
        </p:spPr>
        <p:txBody>
          <a:bodyPr>
            <a:noAutofit/>
          </a:bodyPr>
          <a:lstStyle>
            <a:lvl1pPr marL="171434" marR="0" indent="-171434" algn="l" defTabSz="685732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pPr marL="171434" marR="0" lvl="0" indent="-171434" algn="l" defTabSz="685732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Inhalt Text und/oder Bild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EEE07F0A-C3CA-9B4D-8F90-42E10CCA9F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7775" y="715866"/>
            <a:ext cx="8367425" cy="276999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1350" b="0" i="0" kern="1200" cap="all" spc="98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de-DE" dirty="0"/>
              <a:t>BEARBEITEN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7E2E7C2-8FA2-0340-9A10-CA0B6226B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048" y="269708"/>
            <a:ext cx="2907945" cy="432000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2000" b="-1000"/>
            </a:stretch>
          </a:blipFill>
        </p:spPr>
        <p:txBody>
          <a:bodyPr wrap="none" lIns="108000" tIns="396000" bIns="108000" anchor="b">
            <a:noAutofit/>
          </a:bodyPr>
          <a:lstStyle>
            <a:lvl1pPr algn="l">
              <a:defRPr sz="2100" b="1" i="0" cap="none" baseline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77450BF-487D-1948-BBB1-85A3A90D8D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66" y="4773425"/>
            <a:ext cx="739643" cy="24781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6A20790-607E-D6C2-172B-21D41D9CA1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676" y="4594753"/>
            <a:ext cx="825638" cy="49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83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10">
            <a:extLst>
              <a:ext uri="{FF2B5EF4-FFF2-40B4-BE49-F238E27FC236}">
                <a16:creationId xmlns:a16="http://schemas.microsoft.com/office/drawing/2014/main" id="{DD586E80-BEE5-1148-ACAA-9BFA8D7D6DE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765477" y="1723480"/>
            <a:ext cx="3991568" cy="2778869"/>
          </a:xfrm>
        </p:spPr>
        <p:txBody>
          <a:bodyPr>
            <a:noAutofit/>
          </a:bodyPr>
          <a:lstStyle>
            <a:lvl1pPr marL="171434" marR="0" indent="-171434" algn="l" defTabSz="685732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pPr marL="171434" marR="0" lvl="0" indent="-171434" algn="l" defTabSz="685732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Inhalt Text und/oder Bild</a:t>
            </a:r>
          </a:p>
        </p:txBody>
      </p:sp>
      <p:sp>
        <p:nvSpPr>
          <p:cNvPr id="9" name="Inhaltsplatzhalter 10">
            <a:extLst>
              <a:ext uri="{FF2B5EF4-FFF2-40B4-BE49-F238E27FC236}">
                <a16:creationId xmlns:a16="http://schemas.microsoft.com/office/drawing/2014/main" id="{E0604FF1-0A0B-3D47-89FD-8F382534636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85201" y="1726238"/>
            <a:ext cx="3991568" cy="2778869"/>
          </a:xfrm>
        </p:spPr>
        <p:txBody>
          <a:bodyPr>
            <a:noAutofit/>
          </a:bodyPr>
          <a:lstStyle>
            <a:lvl1pPr marL="171434" marR="0" indent="-171434" algn="l" defTabSz="685732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pPr marL="171434" marR="0" lvl="0" indent="-171434" algn="l" defTabSz="685732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Inhalt Text und/oder Bild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30691BC9-9B7D-C644-B96B-022277065F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5200" y="1368001"/>
            <a:ext cx="3991567" cy="200468"/>
          </a:xfrm>
        </p:spPr>
        <p:txBody>
          <a:bodyPr>
            <a:no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de-DE" dirty="0"/>
              <a:t>Titel: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12D17757-B082-C947-860A-0E51B49E14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65482" y="1368001"/>
            <a:ext cx="3991567" cy="200468"/>
          </a:xfrm>
        </p:spPr>
        <p:txBody>
          <a:bodyPr>
            <a:no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de-DE" dirty="0"/>
              <a:t>Titel: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F6075FEF-DAAE-0A4B-BE7C-F4B2453291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7775" y="715866"/>
            <a:ext cx="8367425" cy="276999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1350" b="0" i="0" kern="1200" cap="all" spc="98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de-DE" dirty="0"/>
              <a:t>BEARBEITEN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755DE291-252E-EC4F-B572-64085F2F3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048" y="269708"/>
            <a:ext cx="2907945" cy="432000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2000" b="-1000"/>
            </a:stretch>
          </a:blipFill>
        </p:spPr>
        <p:txBody>
          <a:bodyPr wrap="none" lIns="108000" tIns="396000" bIns="108000" anchor="b">
            <a:noAutofit/>
          </a:bodyPr>
          <a:lstStyle>
            <a:lvl1pPr algn="l">
              <a:defRPr sz="2100" b="1" i="0" cap="none" baseline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2CC1CF4-9F58-954B-BCC7-B2D256ACFE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66" y="4773425"/>
            <a:ext cx="739643" cy="24781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0EBC2E4-F5EB-D41E-882D-A178FCAF187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676" y="4594753"/>
            <a:ext cx="825638" cy="49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248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nhaltsplatzhalter 10">
            <a:extLst>
              <a:ext uri="{FF2B5EF4-FFF2-40B4-BE49-F238E27FC236}">
                <a16:creationId xmlns:a16="http://schemas.microsoft.com/office/drawing/2014/main" id="{BE21DF62-CB12-4748-AB89-80B62A28FFA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1" y="1371238"/>
            <a:ext cx="4099388" cy="3135164"/>
          </a:xfrm>
        </p:spPr>
        <p:txBody>
          <a:bodyPr>
            <a:noAutofit/>
          </a:bodyPr>
          <a:lstStyle>
            <a:lvl1pPr marL="171434" marR="0" indent="-171434" algn="l" defTabSz="685732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pPr marL="171434" marR="0" lvl="0" indent="-171434" algn="l" defTabSz="685732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Inhalt Bild</a:t>
            </a:r>
          </a:p>
        </p:txBody>
      </p:sp>
      <p:sp>
        <p:nvSpPr>
          <p:cNvPr id="20" name="Inhaltsplatzhalter 10">
            <a:extLst>
              <a:ext uri="{FF2B5EF4-FFF2-40B4-BE49-F238E27FC236}">
                <a16:creationId xmlns:a16="http://schemas.microsoft.com/office/drawing/2014/main" id="{62A2DD04-D6BD-3641-AB82-E0D40E79E38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86953" y="1371238"/>
            <a:ext cx="4099388" cy="1308032"/>
          </a:xfrm>
        </p:spPr>
        <p:txBody>
          <a:bodyPr>
            <a:noAutofit/>
          </a:bodyPr>
          <a:lstStyle>
            <a:lvl1pPr marL="171434" marR="0" indent="-171434" algn="l" defTabSz="685732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pPr marL="171434" marR="0" lvl="0" indent="-171434" algn="l" defTabSz="685732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Inhalt Bild</a:t>
            </a:r>
          </a:p>
        </p:txBody>
      </p:sp>
      <p:sp>
        <p:nvSpPr>
          <p:cNvPr id="9" name="Inhaltsplatzhalter 10">
            <a:extLst>
              <a:ext uri="{FF2B5EF4-FFF2-40B4-BE49-F238E27FC236}">
                <a16:creationId xmlns:a16="http://schemas.microsoft.com/office/drawing/2014/main" id="{3C5506EC-8A51-0247-BC52-B444F8DFAC9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86953" y="2765327"/>
            <a:ext cx="4099388" cy="1741075"/>
          </a:xfrm>
        </p:spPr>
        <p:txBody>
          <a:bodyPr>
            <a:noAutofit/>
          </a:bodyPr>
          <a:lstStyle>
            <a:lvl1pPr marL="171434" marR="0" indent="-171434" algn="l" defTabSz="685732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pPr marL="171434" marR="0" lvl="0" indent="-171434" algn="l" defTabSz="685732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Inhalt Bild</a:t>
            </a:r>
          </a:p>
        </p:txBody>
      </p:sp>
      <p:sp>
        <p:nvSpPr>
          <p:cNvPr id="13" name="Inhaltsplatzhalter 10">
            <a:extLst>
              <a:ext uri="{FF2B5EF4-FFF2-40B4-BE49-F238E27FC236}">
                <a16:creationId xmlns:a16="http://schemas.microsoft.com/office/drawing/2014/main" id="{4EA337A9-162A-C04C-BF52-8AE1BC01206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411196" y="2326709"/>
            <a:ext cx="2235950" cy="885920"/>
          </a:xfrm>
          <a:solidFill>
            <a:schemeClr val="bg2"/>
          </a:solidFill>
        </p:spPr>
        <p:txBody>
          <a:bodyPr lIns="108000" tIns="108000">
            <a:noAutofit/>
          </a:bodyPr>
          <a:lstStyle>
            <a:lvl1pPr marL="0" marR="0" indent="0" algn="l" defTabSz="685732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/>
            </a:lvl1pPr>
          </a:lstStyle>
          <a:p>
            <a:pPr marL="171434" marR="0" lvl="0" indent="-171434" algn="l" defTabSz="685732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Inhalt Text für Bildtitel</a:t>
            </a:r>
          </a:p>
        </p:txBody>
      </p:sp>
      <p:sp>
        <p:nvSpPr>
          <p:cNvPr id="18" name="Untertitel 2">
            <a:extLst>
              <a:ext uri="{FF2B5EF4-FFF2-40B4-BE49-F238E27FC236}">
                <a16:creationId xmlns:a16="http://schemas.microsoft.com/office/drawing/2014/main" id="{E502C5A5-2A98-4745-B4D2-91D72948D5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7775" y="715866"/>
            <a:ext cx="8367425" cy="276999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1350" b="0" i="0" kern="1200" cap="all" spc="98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de-DE" dirty="0"/>
              <a:t>BEARBEITEN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3058A0E3-005E-1540-BCA6-62F31AD799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048" y="269708"/>
            <a:ext cx="4713097" cy="432000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2000" b="-1000"/>
            </a:stretch>
          </a:blipFill>
        </p:spPr>
        <p:txBody>
          <a:bodyPr wrap="none" lIns="108000" tIns="396000" bIns="108000" anchor="b">
            <a:noAutofit/>
          </a:bodyPr>
          <a:lstStyle>
            <a:lvl1pPr algn="l">
              <a:defRPr sz="2100" b="1" i="0" cap="none" baseline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Mastertitelformat Bildcollage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B4137EC-737B-6B9B-6440-5B9FB7B7C9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66" y="4773425"/>
            <a:ext cx="739643" cy="24781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5313313-DDDA-778F-C641-49F97D0950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676" y="4594753"/>
            <a:ext cx="825638" cy="49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16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E_Glie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"/>
            <a:ext cx="5292000" cy="339501"/>
          </a:xfrm>
          <a:prstGeom prst="rect">
            <a:avLst/>
          </a:prstGeom>
        </p:spPr>
        <p:txBody>
          <a:bodyPr lIns="216000"/>
          <a:lstStyle>
            <a:lvl1pPr marL="0" indent="0">
              <a:buFontTx/>
              <a:buNone/>
              <a:defRPr sz="1600" b="1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Bearbeitungshinweis: Kopfzeile anpassen</a:t>
            </a:r>
          </a:p>
        </p:txBody>
      </p:sp>
      <p:sp>
        <p:nvSpPr>
          <p:cNvPr id="3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971550" y="828000"/>
            <a:ext cx="7200900" cy="3420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860155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96495891-D140-DA4F-B2E9-46D24619D595}"/>
              </a:ext>
            </a:extLst>
          </p:cNvPr>
          <p:cNvSpPr/>
          <p:nvPr userDrawn="1"/>
        </p:nvSpPr>
        <p:spPr>
          <a:xfrm>
            <a:off x="1" y="0"/>
            <a:ext cx="9149678" cy="451604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de-DE" sz="1867" dirty="0"/>
          </a:p>
        </p:txBody>
      </p:sp>
      <p:sp>
        <p:nvSpPr>
          <p:cNvPr id="7" name="Bildplatzhalter 2">
            <a:extLst>
              <a:ext uri="{FF2B5EF4-FFF2-40B4-BE49-F238E27FC236}">
                <a16:creationId xmlns:a16="http://schemas.microsoft.com/office/drawing/2014/main" id="{BAF06408-383B-9E4D-9BE3-210B4FCBD1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1"/>
            <a:ext cx="9149678" cy="4516040"/>
          </a:xfrm>
          <a:solidFill>
            <a:schemeClr val="tx2">
              <a:alpha val="40000"/>
            </a:schemeClr>
          </a:solidFill>
        </p:spPr>
        <p:txBody>
          <a:bodyPr>
            <a:normAutofit/>
          </a:bodyPr>
          <a:lstStyle>
            <a:lvl1pPr>
              <a:defRPr sz="788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Hier Bild durch Klicken auf das Symbol einfügen und bei Bildtransparenz ca. 30% bis 60% eingeben</a:t>
            </a:r>
          </a:p>
        </p:txBody>
      </p:sp>
      <p:sp>
        <p:nvSpPr>
          <p:cNvPr id="17" name="Inhaltsplatzhalter 10">
            <a:extLst>
              <a:ext uri="{FF2B5EF4-FFF2-40B4-BE49-F238E27FC236}">
                <a16:creationId xmlns:a16="http://schemas.microsoft.com/office/drawing/2014/main" id="{1DF1E99B-4DC5-0D48-95E5-DA88594E700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85200" y="1753385"/>
            <a:ext cx="4050000" cy="2220013"/>
          </a:xfrm>
          <a:solidFill>
            <a:schemeClr val="bg1">
              <a:lumMod val="95000"/>
            </a:schemeClr>
          </a:solidFill>
        </p:spPr>
        <p:txBody>
          <a:bodyPr lIns="72000" tIns="108000">
            <a:noAutofit/>
          </a:bodyPr>
          <a:lstStyle>
            <a:lvl1pPr marL="171434" marR="0" indent="-171434" algn="l" defTabSz="685732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1pPr>
          </a:lstStyle>
          <a:p>
            <a:pPr marL="171434" marR="0" lvl="0" indent="-171434" algn="l" defTabSz="685732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Inhalt Textkästchen grau – </a:t>
            </a:r>
            <a:br>
              <a:rPr lang="de-DE" dirty="0"/>
            </a:br>
            <a:r>
              <a:rPr lang="de-DE" dirty="0"/>
              <a:t>Größe anpassen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3D0BBA1-6B41-584E-A1EE-89317C1353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048" y="269708"/>
            <a:ext cx="2939477" cy="432000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2000" b="-1000"/>
            </a:stretch>
          </a:blipFill>
        </p:spPr>
        <p:txBody>
          <a:bodyPr wrap="none" lIns="108000" tIns="396000" bIns="108000" anchor="b">
            <a:noAutofit/>
          </a:bodyPr>
          <a:lstStyle>
            <a:lvl1pPr algn="l">
              <a:defRPr sz="2100" b="1" i="0" cap="none" baseline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4D601F27-F464-0542-A712-3ADCB41F5C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7775" y="715866"/>
            <a:ext cx="8367425" cy="276999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1350" b="0" i="0" kern="1200" cap="all" spc="98" baseline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de-DE" dirty="0"/>
              <a:t>BEARBEITEN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1B3A6D7-740D-0A11-D627-A50BA1F736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66" y="4773425"/>
            <a:ext cx="739643" cy="24781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9297435-57B3-28F9-36E9-C4DBCE5095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676" y="4594753"/>
            <a:ext cx="825638" cy="49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010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A3CCEC5C-CDD8-1944-A76A-5C17D4211919}"/>
              </a:ext>
            </a:extLst>
          </p:cNvPr>
          <p:cNvSpPr/>
          <p:nvPr userDrawn="1"/>
        </p:nvSpPr>
        <p:spPr>
          <a:xfrm>
            <a:off x="1" y="0"/>
            <a:ext cx="9149678" cy="451604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de-DE" sz="1867" dirty="0"/>
          </a:p>
        </p:txBody>
      </p:sp>
      <p:sp>
        <p:nvSpPr>
          <p:cNvPr id="8" name="Bildplatzhalter 2">
            <a:extLst>
              <a:ext uri="{FF2B5EF4-FFF2-40B4-BE49-F238E27FC236}">
                <a16:creationId xmlns:a16="http://schemas.microsoft.com/office/drawing/2014/main" id="{B5201635-303C-704F-AFBD-99BB417C515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1"/>
            <a:ext cx="9149678" cy="4516040"/>
          </a:xfrm>
          <a:solidFill>
            <a:schemeClr val="tx2">
              <a:alpha val="40000"/>
            </a:schemeClr>
          </a:solidFill>
        </p:spPr>
        <p:txBody>
          <a:bodyPr>
            <a:normAutofit/>
          </a:bodyPr>
          <a:lstStyle>
            <a:lvl1pPr>
              <a:defRPr sz="788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Hier Bild durch Klicken auf das Symbol einfügen und bei Bildtransparenz ca. 30% bis 60% eingeben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04E8D7BC-58A3-3E44-9BE0-7657329BD3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7775" y="715866"/>
            <a:ext cx="8367425" cy="276999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1350" b="0" i="0" kern="1200" cap="all" spc="98" baseline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de-DE" dirty="0"/>
              <a:t>BEARBEITEN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6EB1762-47C4-A342-BD58-45B5962CF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048" y="269708"/>
            <a:ext cx="2939477" cy="432000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2000" b="-1000"/>
            </a:stretch>
          </a:blipFill>
        </p:spPr>
        <p:txBody>
          <a:bodyPr wrap="none" lIns="108000" tIns="396000" bIns="108000" anchor="b">
            <a:noAutofit/>
          </a:bodyPr>
          <a:lstStyle>
            <a:lvl1pPr algn="l">
              <a:defRPr sz="2100" b="1" i="0" cap="none" baseline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FBBAF9E-3D0B-A609-7C7E-AA99413403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66" y="4773425"/>
            <a:ext cx="739643" cy="24781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8FEC3E8-8E95-195D-3446-53608C55B26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676" y="4594753"/>
            <a:ext cx="825638" cy="49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931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 Smart Reg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450767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253137" y="4703573"/>
            <a:ext cx="1536350" cy="333621"/>
          </a:xfrm>
          <a:prstGeom prst="rect">
            <a:avLst/>
          </a:prstGeom>
        </p:spPr>
      </p:pic>
      <p:pic>
        <p:nvPicPr>
          <p:cNvPr id="16" name="Grafik 17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292193" y="4746071"/>
            <a:ext cx="772154" cy="25654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282441" y="4758209"/>
            <a:ext cx="739643" cy="247818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852FCEB2-CC41-86B5-594A-FD49C8C88FE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5535" y="2283718"/>
            <a:ext cx="6552729" cy="377026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2000" b="0" i="0" cap="all" spc="13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de-DE" dirty="0" err="1"/>
              <a:t>subheadline</a:t>
            </a:r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F3FDF34-48BC-7E78-841D-65F5306C86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536" y="1501240"/>
            <a:ext cx="3698361" cy="638522"/>
          </a:xfrm>
          <a:blipFill dpi="0"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t="9000" b="-1000"/>
            </a:stretch>
          </a:blipFill>
        </p:spPr>
        <p:txBody>
          <a:bodyPr wrap="none" lIns="108000" tIns="684000" bIns="216000" anchor="b">
            <a:noAutofit/>
          </a:bodyPr>
          <a:lstStyle>
            <a:lvl1pPr algn="just">
              <a:spcBef>
                <a:spcPts val="0"/>
              </a:spcBef>
              <a:defRPr sz="2800" b="1" i="0" cap="all" spc="100" baseline="0">
                <a:solidFill>
                  <a:schemeClr val="accent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Smart </a:t>
            </a:r>
            <a:r>
              <a:rPr lang="de-DE" dirty="0" err="1"/>
              <a:t>region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16149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gend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Inhaltsplatzhalter 10"/>
          <p:cNvSpPr txBox="1"/>
          <p:nvPr userDrawn="1"/>
        </p:nvSpPr>
        <p:spPr bwMode="auto">
          <a:xfrm>
            <a:off x="0" y="-236562"/>
            <a:ext cx="9144000" cy="4744233"/>
          </a:xfrm>
          <a:prstGeom prst="rect">
            <a:avLst/>
          </a:prstGeom>
          <a:solidFill>
            <a:schemeClr val="bg2"/>
          </a:solidFill>
        </p:spPr>
        <p:txBody>
          <a:bodyPr lIns="54000" tIns="81000">
            <a:normAutofit/>
          </a:bodyPr>
          <a:lstStyle>
            <a:lvl1pPr marL="228578" marR="0" indent="-228578" algn="l" defTabSz="914309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defRPr sz="1600" b="0" i="0">
                <a:solidFill>
                  <a:schemeClr val="tx1"/>
                </a:solidFill>
                <a:latin typeface="Verdana"/>
                <a:ea typeface="Verdana"/>
                <a:cs typeface="Verdana"/>
              </a:defRPr>
            </a:lvl1pPr>
            <a:lvl2pPr marL="685734" indent="-228578" algn="l" defTabSz="914309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b="0" i="0">
                <a:solidFill>
                  <a:schemeClr val="tx1"/>
                </a:solidFill>
                <a:latin typeface="Verdana"/>
                <a:ea typeface="Verdana"/>
                <a:cs typeface="Verdana"/>
              </a:defRPr>
            </a:lvl2pPr>
            <a:lvl3pPr marL="1142886" indent="-228578" algn="l" defTabSz="914309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b="0" i="0">
                <a:solidFill>
                  <a:schemeClr val="tx1"/>
                </a:solidFill>
                <a:latin typeface="Verdana"/>
                <a:ea typeface="Verdana"/>
                <a:cs typeface="Verdana"/>
              </a:defRPr>
            </a:lvl3pPr>
            <a:lvl4pPr marL="1600040" indent="-228578" algn="l" defTabSz="914309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b="0" i="0">
                <a:solidFill>
                  <a:schemeClr val="tx1"/>
                </a:solidFill>
                <a:latin typeface="Verdana"/>
                <a:ea typeface="Verdana"/>
                <a:cs typeface="Verdana"/>
              </a:defRPr>
            </a:lvl4pPr>
            <a:lvl5pPr marL="2057195" indent="-228578" algn="l" defTabSz="914309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600" b="0" i="0">
                <a:solidFill>
                  <a:schemeClr val="tx1"/>
                </a:solidFill>
                <a:latin typeface="Verdana"/>
                <a:ea typeface="Verdana"/>
                <a:cs typeface="Verdana"/>
              </a:defRPr>
            </a:lvl5pPr>
            <a:lvl6pPr marL="2514349" indent="-228578" algn="l" defTabSz="914309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endParaRPr lang="de-DE" sz="1200" dirty="0"/>
          </a:p>
        </p:txBody>
      </p:sp>
      <p:sp>
        <p:nvSpPr>
          <p:cNvPr id="5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87775" y="715865"/>
            <a:ext cx="8367425" cy="300082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1500" b="0" i="0" cap="all" spc="98">
                <a:solidFill>
                  <a:schemeClr val="tx1"/>
                </a:solidFill>
                <a:latin typeface="+mn-lt"/>
                <a:ea typeface="Verdana"/>
                <a:cs typeface="Verdana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pPr>
              <a:defRPr/>
            </a:pPr>
            <a:r>
              <a:rPr lang="de-DE" dirty="0"/>
              <a:t>BEARBEITEN</a:t>
            </a:r>
            <a:endParaRPr dirty="0"/>
          </a:p>
        </p:txBody>
      </p:sp>
      <p:sp>
        <p:nvSpPr>
          <p:cNvPr id="9" name="Titel 1"/>
          <p:cNvSpPr>
            <a:spLocks noGrp="1"/>
          </p:cNvSpPr>
          <p:nvPr>
            <p:ph type="ctrTitle"/>
          </p:nvPr>
        </p:nvSpPr>
        <p:spPr bwMode="auto">
          <a:xfrm>
            <a:off x="387048" y="269708"/>
            <a:ext cx="2955242" cy="432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41" b="970"/>
            <a:stretch/>
          </a:blipFill>
        </p:spPr>
        <p:txBody>
          <a:bodyPr wrap="none" lIns="108000" tIns="396000" bIns="108000" anchor="b">
            <a:noAutofit/>
          </a:bodyPr>
          <a:lstStyle>
            <a:lvl1pPr algn="l">
              <a:defRPr sz="2100" b="1" i="0" cap="none">
                <a:solidFill>
                  <a:schemeClr val="bg1"/>
                </a:solidFill>
                <a:latin typeface="+mn-lt"/>
                <a:ea typeface="Verdana"/>
                <a:cs typeface="Verdana"/>
              </a:defRPr>
            </a:lvl1pPr>
          </a:lstStyle>
          <a:p>
            <a:pPr>
              <a:defRPr/>
            </a:pPr>
            <a:r>
              <a:rPr lang="de-DE" dirty="0"/>
              <a:t>Mastertitelformat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94994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Zwischen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auto">
          <a:xfrm>
            <a:off x="-1802" y="7654"/>
            <a:ext cx="9145802" cy="45083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de-DE" sz="1875" dirty="0"/>
          </a:p>
        </p:txBody>
      </p:sp>
      <p:sp>
        <p:nvSpPr>
          <p:cNvPr id="7" name="Bildplatzhalter 2"/>
          <p:cNvSpPr>
            <a:spLocks noGrp="1"/>
          </p:cNvSpPr>
          <p:nvPr>
            <p:ph type="pic" sz="quarter" idx="12" hasCustomPrompt="1"/>
          </p:nvPr>
        </p:nvSpPr>
        <p:spPr bwMode="auto">
          <a:xfrm>
            <a:off x="-1802" y="7654"/>
            <a:ext cx="9145802" cy="4516041"/>
          </a:xfrm>
          <a:prstGeom prst="rect">
            <a:avLst/>
          </a:prstGeom>
          <a:solidFill>
            <a:schemeClr val="tx2">
              <a:alpha val="40000"/>
            </a:schemeClr>
          </a:solidFill>
        </p:spPr>
        <p:txBody>
          <a:bodyPr>
            <a:normAutofit/>
          </a:bodyPr>
          <a:lstStyle>
            <a:lvl1pPr>
              <a:defRPr sz="788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dirty="0"/>
              <a:t>Hier Bild durch Klicken auf das Symbol einfügen und bei Bildtransparenz 50% oder 60% eingeben</a:t>
            </a:r>
            <a:endParaRPr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86954" y="2216520"/>
            <a:ext cx="8370000" cy="392415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2100" b="0" i="0" cap="none" spc="0">
                <a:solidFill>
                  <a:schemeClr val="bg1"/>
                </a:solidFill>
                <a:latin typeface="Verdana"/>
                <a:ea typeface="Verdana"/>
                <a:cs typeface="Verdana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pPr>
              <a:defRPr/>
            </a:pPr>
            <a:r>
              <a:rPr lang="de-DE"/>
              <a:t>Subline</a:t>
            </a:r>
          </a:p>
        </p:txBody>
      </p:sp>
      <p:sp>
        <p:nvSpPr>
          <p:cNvPr id="12" name="Titel 3"/>
          <p:cNvSpPr>
            <a:spLocks noGrp="1"/>
          </p:cNvSpPr>
          <p:nvPr>
            <p:ph type="title" hasCustomPrompt="1"/>
          </p:nvPr>
        </p:nvSpPr>
        <p:spPr bwMode="auto">
          <a:xfrm>
            <a:off x="385199" y="1365517"/>
            <a:ext cx="8370000" cy="994172"/>
          </a:xfrm>
        </p:spPr>
        <p:txBody>
          <a:bodyPr/>
          <a:lstStyle>
            <a:lvl1pPr marL="0" marR="0" indent="0" algn="l" defTabSz="685732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defRPr sz="2700" cap="all" spc="75">
                <a:solidFill>
                  <a:schemeClr val="bg1"/>
                </a:solidFill>
              </a:defRPr>
            </a:lvl1pPr>
          </a:lstStyle>
          <a:p>
            <a:pPr marL="0" marR="0" lvl="0" indent="0" algn="l" defTabSz="685732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zwischentitel</a:t>
            </a:r>
          </a:p>
        </p:txBody>
      </p:sp>
    </p:spTree>
    <p:extLst>
      <p:ext uri="{BB962C8B-B14F-4D97-AF65-F5344CB8AC3E}">
        <p14:creationId xmlns:p14="http://schemas.microsoft.com/office/powerpoint/2010/main" val="35035987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Inhalt halb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" name="Bildplatzhalter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53" y="2793"/>
            <a:ext cx="9144000" cy="1763662"/>
          </a:xfrm>
          <a:prstGeom prst="rect">
            <a:avLst/>
          </a:prstGeom>
        </p:spPr>
      </p:pic>
      <p:sp>
        <p:nvSpPr>
          <p:cNvPr id="4" name="Rechteck 3"/>
          <p:cNvSpPr/>
          <p:nvPr userDrawn="1"/>
        </p:nvSpPr>
        <p:spPr bwMode="auto">
          <a:xfrm>
            <a:off x="-1753" y="2793"/>
            <a:ext cx="9144000" cy="1763662"/>
          </a:xfrm>
          <a:prstGeom prst="rect">
            <a:avLst/>
          </a:prstGeom>
          <a:solidFill>
            <a:schemeClr val="tx2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de-DE" sz="1875" dirty="0"/>
          </a:p>
        </p:txBody>
      </p:sp>
      <p:sp>
        <p:nvSpPr>
          <p:cNvPr id="15" name="Inhaltsplatzhalter 10"/>
          <p:cNvSpPr>
            <a:spLocks noGrp="1"/>
          </p:cNvSpPr>
          <p:nvPr>
            <p:ph sz="quarter" idx="11" hasCustomPrompt="1"/>
          </p:nvPr>
        </p:nvSpPr>
        <p:spPr bwMode="auto">
          <a:xfrm>
            <a:off x="385106" y="2021578"/>
            <a:ext cx="8370094" cy="2077199"/>
          </a:xfrm>
        </p:spPr>
        <p:txBody>
          <a:bodyPr>
            <a:normAutofit/>
          </a:bodyPr>
          <a:lstStyle>
            <a:lvl1pPr marL="171434" marR="0" indent="-171434" algn="l" defTabSz="685732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defRPr sz="1200" b="0" i="0">
                <a:latin typeface="+mn-lt"/>
                <a:ea typeface="Verdana"/>
                <a:cs typeface="Verdana"/>
              </a:defRPr>
            </a:lvl1pPr>
          </a:lstStyle>
          <a:p>
            <a:pPr marL="171434" marR="0" lvl="0" indent="-171434" algn="l" defTabSz="685732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Inhalt</a:t>
            </a:r>
            <a:endParaRPr/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87775" y="715866"/>
            <a:ext cx="8367425" cy="276999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1350" b="0" i="0" cap="all" spc="98">
                <a:solidFill>
                  <a:schemeClr val="bg1"/>
                </a:solidFill>
                <a:latin typeface="+mn-lt"/>
                <a:ea typeface="Verdana"/>
                <a:cs typeface="Verdana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pPr>
              <a:defRPr/>
            </a:pPr>
            <a:r>
              <a:rPr lang="de-DE"/>
              <a:t>BEARBEITEN</a:t>
            </a:r>
            <a:endParaRPr/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387048" y="269708"/>
            <a:ext cx="3674999" cy="432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41" b="970"/>
            <a:stretch/>
          </a:blipFill>
        </p:spPr>
        <p:txBody>
          <a:bodyPr wrap="none" lIns="108000" tIns="396000" bIns="108000" anchor="b">
            <a:noAutofit/>
          </a:bodyPr>
          <a:lstStyle>
            <a:lvl1pPr algn="l">
              <a:defRPr sz="2100" b="1" i="0" cap="none">
                <a:solidFill>
                  <a:schemeClr val="accent1"/>
                </a:solidFill>
                <a:latin typeface="+mn-lt"/>
                <a:ea typeface="Verdana"/>
                <a:cs typeface="Verdana"/>
              </a:defRPr>
            </a:lvl1pPr>
          </a:lstStyle>
          <a:p>
            <a:pPr>
              <a:defRPr/>
            </a:pPr>
            <a:r>
              <a:rPr lang="de-DE"/>
              <a:t>Mastertitelformat TCG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711799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Zwei Inhalte halb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2" name="Bildplatzhalter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53" y="2793"/>
            <a:ext cx="9144000" cy="1763662"/>
          </a:xfrm>
          <a:prstGeom prst="rect">
            <a:avLst/>
          </a:prstGeom>
        </p:spPr>
      </p:pic>
      <p:sp>
        <p:nvSpPr>
          <p:cNvPr id="20" name="Rechteck 19"/>
          <p:cNvSpPr/>
          <p:nvPr userDrawn="1"/>
        </p:nvSpPr>
        <p:spPr bwMode="auto">
          <a:xfrm>
            <a:off x="0" y="-1537"/>
            <a:ext cx="9144000" cy="1763662"/>
          </a:xfrm>
          <a:prstGeom prst="rect">
            <a:avLst/>
          </a:prstGeom>
          <a:solidFill>
            <a:schemeClr val="tx2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de-DE" sz="1875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4" hasCustomPrompt="1"/>
          </p:nvPr>
        </p:nvSpPr>
        <p:spPr bwMode="auto">
          <a:xfrm>
            <a:off x="4765477" y="2022901"/>
            <a:ext cx="3991568" cy="2075877"/>
          </a:xfrm>
        </p:spPr>
        <p:txBody>
          <a:bodyPr>
            <a:normAutofit/>
          </a:bodyPr>
          <a:lstStyle>
            <a:lvl1pPr marL="171434" marR="0" indent="-171434" algn="l" defTabSz="685732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defRPr sz="1200"/>
            </a:lvl1pPr>
          </a:lstStyle>
          <a:p>
            <a:pPr marL="171434" marR="0" lvl="0" indent="-171434" algn="l" defTabSz="685732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Inhalt Text und/oder Bild</a:t>
            </a:r>
            <a:endParaRPr/>
          </a:p>
        </p:txBody>
      </p:sp>
      <p:sp>
        <p:nvSpPr>
          <p:cNvPr id="15" name="Inhaltsplatzhalter 10"/>
          <p:cNvSpPr>
            <a:spLocks noGrp="1"/>
          </p:cNvSpPr>
          <p:nvPr>
            <p:ph sz="quarter" idx="11" hasCustomPrompt="1"/>
          </p:nvPr>
        </p:nvSpPr>
        <p:spPr bwMode="auto">
          <a:xfrm>
            <a:off x="385201" y="2025481"/>
            <a:ext cx="3991568" cy="2077199"/>
          </a:xfrm>
        </p:spPr>
        <p:txBody>
          <a:bodyPr>
            <a:normAutofit/>
          </a:bodyPr>
          <a:lstStyle>
            <a:lvl1pPr marL="171434" marR="0" indent="-171434" algn="l" defTabSz="685732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defRPr sz="1200"/>
            </a:lvl1pPr>
          </a:lstStyle>
          <a:p>
            <a:pPr marL="171434" marR="0" lvl="0" indent="-171434" algn="l" defTabSz="685732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Inhalt Text und/oder Bild</a:t>
            </a:r>
            <a:endParaRPr/>
          </a:p>
        </p:txBody>
      </p:sp>
      <p:sp>
        <p:nvSpPr>
          <p:cNvPr id="12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87775" y="715866"/>
            <a:ext cx="8367425" cy="276999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1350" b="0" i="0" cap="all" spc="98">
                <a:solidFill>
                  <a:schemeClr val="bg1"/>
                </a:solidFill>
                <a:latin typeface="+mn-lt"/>
                <a:ea typeface="Verdana"/>
                <a:cs typeface="Verdana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pPr>
              <a:defRPr/>
            </a:pPr>
            <a:r>
              <a:rPr lang="de-DE"/>
              <a:t>BEARBEITEN</a:t>
            </a:r>
            <a:endParaRPr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387048" y="269708"/>
            <a:ext cx="3674999" cy="432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41" b="970"/>
            <a:stretch/>
          </a:blipFill>
        </p:spPr>
        <p:txBody>
          <a:bodyPr wrap="none" lIns="108000" tIns="396000" bIns="108000" anchor="b">
            <a:noAutofit/>
          </a:bodyPr>
          <a:lstStyle>
            <a:lvl1pPr algn="l">
              <a:defRPr sz="2100" b="1" i="0" cap="none">
                <a:solidFill>
                  <a:schemeClr val="accent1"/>
                </a:solidFill>
                <a:latin typeface="+mn-lt"/>
                <a:ea typeface="Verdana"/>
                <a:cs typeface="Verdana"/>
              </a:defRPr>
            </a:lvl1pPr>
          </a:lstStyle>
          <a:p>
            <a:pPr>
              <a:defRPr/>
            </a:pPr>
            <a:r>
              <a:rPr lang="de-DE"/>
              <a:t>Mastertitelformat TCG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693956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Vergleich halb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Inhaltsplatzhalter 10"/>
          <p:cNvSpPr>
            <a:spLocks noGrp="1"/>
          </p:cNvSpPr>
          <p:nvPr>
            <p:ph sz="quarter" idx="14" hasCustomPrompt="1"/>
          </p:nvPr>
        </p:nvSpPr>
        <p:spPr bwMode="auto">
          <a:xfrm>
            <a:off x="4765477" y="2374315"/>
            <a:ext cx="3991568" cy="1797980"/>
          </a:xfrm>
        </p:spPr>
        <p:txBody>
          <a:bodyPr>
            <a:normAutofit/>
          </a:bodyPr>
          <a:lstStyle>
            <a:lvl1pPr marL="171434" marR="0" indent="-171434" algn="l" defTabSz="685732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defRPr sz="1200"/>
            </a:lvl1pPr>
          </a:lstStyle>
          <a:p>
            <a:pPr marL="171434" marR="0" lvl="0" indent="-171434" algn="l" defTabSz="685732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Inhalt Text und/oder Bild</a:t>
            </a:r>
            <a:endParaRPr/>
          </a:p>
        </p:txBody>
      </p:sp>
      <p:sp>
        <p:nvSpPr>
          <p:cNvPr id="15" name="Inhaltsplatzhalter 10"/>
          <p:cNvSpPr>
            <a:spLocks noGrp="1"/>
          </p:cNvSpPr>
          <p:nvPr>
            <p:ph sz="quarter" idx="11" hasCustomPrompt="1"/>
          </p:nvPr>
        </p:nvSpPr>
        <p:spPr bwMode="auto">
          <a:xfrm>
            <a:off x="385201" y="2377069"/>
            <a:ext cx="3991568" cy="1799126"/>
          </a:xfrm>
        </p:spPr>
        <p:txBody>
          <a:bodyPr>
            <a:normAutofit/>
          </a:bodyPr>
          <a:lstStyle>
            <a:lvl1pPr marL="171434" marR="0" indent="-171434" algn="l" defTabSz="685732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defRPr sz="1200"/>
            </a:lvl1pPr>
          </a:lstStyle>
          <a:p>
            <a:pPr marL="171434" marR="0" lvl="0" indent="-171434" algn="l" defTabSz="685732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Inhalt Text und/oder Bild</a:t>
            </a:r>
            <a:endParaRPr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85200" y="2021827"/>
            <a:ext cx="3991567" cy="200468"/>
          </a:xfrm>
        </p:spPr>
        <p:txBody>
          <a:bodyPr>
            <a:noAutofit/>
          </a:bodyPr>
          <a:lstStyle>
            <a:lvl1pPr marL="0" indent="0">
              <a:buNone/>
              <a:defRPr sz="1200" b="1"/>
            </a:lvl1pPr>
          </a:lstStyle>
          <a:p>
            <a:pPr lvl="0">
              <a:defRPr/>
            </a:pPr>
            <a:r>
              <a:rPr lang="de-DE"/>
              <a:t>Titel:</a:t>
            </a:r>
            <a:endParaRPr/>
          </a:p>
        </p:txBody>
      </p:sp>
      <p:sp>
        <p:nvSpPr>
          <p:cNvPr id="21" name="Textplatzhalter 6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4765482" y="2021827"/>
            <a:ext cx="3991567" cy="200468"/>
          </a:xfrm>
        </p:spPr>
        <p:txBody>
          <a:bodyPr>
            <a:noAutofit/>
          </a:bodyPr>
          <a:lstStyle>
            <a:lvl1pPr marL="0" indent="0">
              <a:buNone/>
              <a:defRPr sz="1200" b="1"/>
            </a:lvl1pPr>
          </a:lstStyle>
          <a:p>
            <a:pPr lvl="0">
              <a:defRPr/>
            </a:pPr>
            <a:r>
              <a:rPr lang="de-DE"/>
              <a:t>Titel:</a:t>
            </a:r>
            <a:endParaRPr/>
          </a:p>
        </p:txBody>
      </p:sp>
      <p:pic>
        <p:nvPicPr>
          <p:cNvPr id="22" name="Bildplatzhalter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53" y="2793"/>
            <a:ext cx="9144000" cy="1763662"/>
          </a:xfrm>
          <a:prstGeom prst="rect">
            <a:avLst/>
          </a:prstGeom>
        </p:spPr>
      </p:pic>
      <p:sp>
        <p:nvSpPr>
          <p:cNvPr id="23" name="Rechteck 22"/>
          <p:cNvSpPr/>
          <p:nvPr userDrawn="1"/>
        </p:nvSpPr>
        <p:spPr bwMode="auto">
          <a:xfrm>
            <a:off x="0" y="2793"/>
            <a:ext cx="9144000" cy="1763662"/>
          </a:xfrm>
          <a:prstGeom prst="rect">
            <a:avLst/>
          </a:prstGeom>
          <a:solidFill>
            <a:schemeClr val="tx2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de-DE" sz="1875" dirty="0"/>
          </a:p>
        </p:txBody>
      </p:sp>
      <p:sp>
        <p:nvSpPr>
          <p:cNvPr id="16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87775" y="715866"/>
            <a:ext cx="8367425" cy="276999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1350" b="0" i="0" cap="all" spc="98">
                <a:solidFill>
                  <a:schemeClr val="bg1"/>
                </a:solidFill>
                <a:latin typeface="+mn-lt"/>
                <a:ea typeface="Verdana"/>
                <a:cs typeface="Verdana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pPr>
              <a:defRPr/>
            </a:pPr>
            <a:r>
              <a:rPr lang="de-DE"/>
              <a:t>BEARBEITEN</a:t>
            </a:r>
            <a:endParaRPr/>
          </a:p>
        </p:txBody>
      </p:sp>
      <p:sp>
        <p:nvSpPr>
          <p:cNvPr id="14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387048" y="269708"/>
            <a:ext cx="3674999" cy="432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41" b="970"/>
            <a:stretch/>
          </a:blipFill>
        </p:spPr>
        <p:txBody>
          <a:bodyPr wrap="none" lIns="108000" tIns="396000" bIns="108000" anchor="b">
            <a:noAutofit/>
          </a:bodyPr>
          <a:lstStyle>
            <a:lvl1pPr algn="l">
              <a:defRPr sz="2100" b="1" i="0" cap="none">
                <a:solidFill>
                  <a:schemeClr val="accent1"/>
                </a:solidFill>
                <a:latin typeface="+mn-lt"/>
                <a:ea typeface="Verdana"/>
                <a:cs typeface="Verdana"/>
              </a:defRPr>
            </a:lvl1pPr>
          </a:lstStyle>
          <a:p>
            <a:pPr>
              <a:defRPr/>
            </a:pPr>
            <a:r>
              <a:rPr lang="de-DE"/>
              <a:t>Mastertitelformat TCG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905280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87775" y="715866"/>
            <a:ext cx="8367425" cy="276999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1350" b="0" i="0" cap="all" spc="98">
                <a:solidFill>
                  <a:schemeClr val="tx1"/>
                </a:solidFill>
                <a:latin typeface="+mn-lt"/>
                <a:ea typeface="Verdana"/>
                <a:cs typeface="Verdana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pPr>
              <a:defRPr/>
            </a:pPr>
            <a:r>
              <a:rPr lang="de-DE"/>
              <a:t>BEARBEITEN</a:t>
            </a:r>
            <a:endParaRPr/>
          </a:p>
        </p:txBody>
      </p:sp>
      <p:sp>
        <p:nvSpPr>
          <p:cNvPr id="9" name="Titel 1"/>
          <p:cNvSpPr>
            <a:spLocks noGrp="1"/>
          </p:cNvSpPr>
          <p:nvPr>
            <p:ph type="ctrTitle"/>
          </p:nvPr>
        </p:nvSpPr>
        <p:spPr bwMode="auto">
          <a:xfrm>
            <a:off x="387048" y="269708"/>
            <a:ext cx="2955242" cy="432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41" b="970"/>
            <a:stretch/>
          </a:blipFill>
        </p:spPr>
        <p:txBody>
          <a:bodyPr wrap="none" lIns="108000" tIns="396000" bIns="108000" anchor="b">
            <a:noAutofit/>
          </a:bodyPr>
          <a:lstStyle>
            <a:lvl1pPr algn="l">
              <a:defRPr sz="2100" b="1" i="0" cap="none">
                <a:solidFill>
                  <a:schemeClr val="bg1"/>
                </a:solidFill>
                <a:latin typeface="+mn-lt"/>
                <a:ea typeface="Verdana"/>
                <a:cs typeface="Verdana"/>
              </a:defRPr>
            </a:lvl1pPr>
          </a:lstStyle>
          <a:p>
            <a:pPr>
              <a:defRPr/>
            </a:pPr>
            <a:r>
              <a:rPr lang="de-DE"/>
              <a:t>Mastertitelformat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54122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1" hasCustomPrompt="1"/>
          </p:nvPr>
        </p:nvSpPr>
        <p:spPr bwMode="auto">
          <a:xfrm>
            <a:off x="385200" y="1368001"/>
            <a:ext cx="8370000" cy="3133169"/>
          </a:xfrm>
          <a:prstGeom prst="rect">
            <a:avLst/>
          </a:prstGeom>
          <a:solidFill>
            <a:schemeClr val="bg2"/>
          </a:solidFill>
        </p:spPr>
        <p:txBody>
          <a:bodyPr lIns="108000" tIns="144000">
            <a:normAutofit/>
          </a:bodyPr>
          <a:lstStyle>
            <a:lvl1pPr marL="171434" marR="0" indent="-171434" algn="l" defTabSz="685732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defRPr sz="1200"/>
            </a:lvl1pPr>
          </a:lstStyle>
          <a:p>
            <a:pPr marL="171434" marR="0" lvl="0" indent="-171434" algn="l" defTabSz="685732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Inhalt Textkästchen grau</a:t>
            </a:r>
            <a:endParaRPr/>
          </a:p>
        </p:txBody>
      </p:sp>
      <p:sp>
        <p:nvSpPr>
          <p:cNvPr id="10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87775" y="715866"/>
            <a:ext cx="8367425" cy="276999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1350" b="0" i="0" cap="all" spc="98">
                <a:solidFill>
                  <a:schemeClr val="tx1"/>
                </a:solidFill>
                <a:latin typeface="+mn-lt"/>
                <a:ea typeface="Verdana"/>
                <a:cs typeface="Verdana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pPr>
              <a:defRPr/>
            </a:pPr>
            <a:r>
              <a:rPr lang="de-DE"/>
              <a:t>BEARBEITEN</a:t>
            </a:r>
            <a:endParaRPr/>
          </a:p>
        </p:txBody>
      </p:sp>
      <p:sp>
        <p:nvSpPr>
          <p:cNvPr id="9" name="Titel 1"/>
          <p:cNvSpPr>
            <a:spLocks noGrp="1"/>
          </p:cNvSpPr>
          <p:nvPr>
            <p:ph type="ctrTitle"/>
          </p:nvPr>
        </p:nvSpPr>
        <p:spPr bwMode="auto">
          <a:xfrm>
            <a:off x="387048" y="269708"/>
            <a:ext cx="2955242" cy="432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41" b="970"/>
            <a:stretch/>
          </a:blipFill>
        </p:spPr>
        <p:txBody>
          <a:bodyPr wrap="none" lIns="108000" tIns="396000" bIns="108000" anchor="b">
            <a:noAutofit/>
          </a:bodyPr>
          <a:lstStyle>
            <a:lvl1pPr algn="l">
              <a:defRPr sz="2100" b="1" i="0" cap="none">
                <a:solidFill>
                  <a:schemeClr val="bg1"/>
                </a:solidFill>
                <a:latin typeface="+mn-lt"/>
                <a:ea typeface="Verdana"/>
                <a:cs typeface="Verdana"/>
              </a:defRPr>
            </a:lvl1pPr>
          </a:lstStyle>
          <a:p>
            <a:pPr>
              <a:defRPr/>
            </a:pPr>
            <a:r>
              <a:rPr lang="de-DE"/>
              <a:t>Mastertitelformat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53552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E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"/>
            <a:ext cx="5292000" cy="339501"/>
          </a:xfrm>
          <a:prstGeom prst="rect">
            <a:avLst/>
          </a:prstGeom>
        </p:spPr>
        <p:txBody>
          <a:bodyPr lIns="216000"/>
          <a:lstStyle>
            <a:lvl1pPr marL="0" indent="0">
              <a:buFontTx/>
              <a:buNone/>
              <a:defRPr sz="1600" b="1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Bearbeitungshinweis: Kopfzeile anpassen</a:t>
            </a:r>
          </a:p>
        </p:txBody>
      </p:sp>
      <p:sp>
        <p:nvSpPr>
          <p:cNvPr id="3" name="Inhaltsplatzhalter 3"/>
          <p:cNvSpPr>
            <a:spLocks noGrp="1"/>
          </p:cNvSpPr>
          <p:nvPr>
            <p:ph sz="quarter" idx="10"/>
          </p:nvPr>
        </p:nvSpPr>
        <p:spPr>
          <a:xfrm>
            <a:off x="972000" y="828000"/>
            <a:ext cx="7200000" cy="3420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79744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Inhalt mit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Inhaltsplatzhalter 10"/>
          <p:cNvSpPr>
            <a:spLocks noGrp="1"/>
          </p:cNvSpPr>
          <p:nvPr>
            <p:ph sz="quarter" idx="15" hasCustomPrompt="1"/>
          </p:nvPr>
        </p:nvSpPr>
        <p:spPr bwMode="auto">
          <a:xfrm>
            <a:off x="385200" y="1367185"/>
            <a:ext cx="4104000" cy="31331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8000" tIns="144000" bIns="36000">
            <a:normAutofit/>
          </a:bodyPr>
          <a:lstStyle>
            <a:lvl1pPr marL="117434" marR="0" indent="-171434" algn="l" defTabSz="685732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defRPr sz="1200"/>
            </a:lvl1pPr>
          </a:lstStyle>
          <a:p>
            <a:pPr marL="171434" marR="0" lvl="0" indent="-171434" algn="l" defTabSz="685732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Inhalt Textkästchen grau</a:t>
            </a:r>
            <a:endParaRPr/>
          </a:p>
        </p:txBody>
      </p:sp>
      <p:sp>
        <p:nvSpPr>
          <p:cNvPr id="19" name="Inhaltsplatzhalter 10"/>
          <p:cNvSpPr>
            <a:spLocks noGrp="1"/>
          </p:cNvSpPr>
          <p:nvPr>
            <p:ph sz="quarter" idx="14" hasCustomPrompt="1"/>
          </p:nvPr>
        </p:nvSpPr>
        <p:spPr bwMode="auto">
          <a:xfrm>
            <a:off x="4654802" y="1365426"/>
            <a:ext cx="4104000" cy="3135164"/>
          </a:xfrm>
        </p:spPr>
        <p:txBody>
          <a:bodyPr lIns="108000" tIns="144000">
            <a:normAutofit/>
          </a:bodyPr>
          <a:lstStyle>
            <a:lvl1pPr marL="171434" marR="0" indent="-171434" algn="l" defTabSz="685732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defRPr sz="1200"/>
            </a:lvl1pPr>
          </a:lstStyle>
          <a:p>
            <a:pPr marL="171434" marR="0" lvl="0" indent="-171434" algn="l" defTabSz="685732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Inhalt Bild</a:t>
            </a:r>
            <a:endParaRPr/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87775" y="715866"/>
            <a:ext cx="8367425" cy="276999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1350" b="0" i="0" cap="all" spc="98">
                <a:solidFill>
                  <a:schemeClr val="tx1"/>
                </a:solidFill>
                <a:latin typeface="+mn-lt"/>
                <a:ea typeface="Verdana"/>
                <a:cs typeface="Verdana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pPr>
              <a:defRPr/>
            </a:pPr>
            <a:r>
              <a:rPr lang="de-DE"/>
              <a:t>BEARBEITEN</a:t>
            </a:r>
            <a:endParaRPr/>
          </a:p>
        </p:txBody>
      </p:sp>
      <p:sp>
        <p:nvSpPr>
          <p:cNvPr id="11" name="Titel 1"/>
          <p:cNvSpPr>
            <a:spLocks noGrp="1"/>
          </p:cNvSpPr>
          <p:nvPr>
            <p:ph type="ctrTitle"/>
          </p:nvPr>
        </p:nvSpPr>
        <p:spPr bwMode="auto">
          <a:xfrm>
            <a:off x="387048" y="269708"/>
            <a:ext cx="2955242" cy="432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41" b="970"/>
            <a:stretch/>
          </a:blipFill>
        </p:spPr>
        <p:txBody>
          <a:bodyPr wrap="none" lIns="108000" tIns="396000" bIns="108000" anchor="b">
            <a:noAutofit/>
          </a:bodyPr>
          <a:lstStyle>
            <a:lvl1pPr algn="l">
              <a:defRPr sz="2100" b="1" i="0" cap="none">
                <a:solidFill>
                  <a:schemeClr val="bg1"/>
                </a:solidFill>
                <a:latin typeface="+mn-lt"/>
                <a:ea typeface="Verdana"/>
                <a:cs typeface="Verdana"/>
              </a:defRPr>
            </a:lvl1pPr>
          </a:lstStyle>
          <a:p>
            <a:pPr>
              <a:defRPr/>
            </a:pPr>
            <a:r>
              <a:rPr lang="de-DE"/>
              <a:t>Mastertitelformat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019298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Inhaltsplatzhalter 10"/>
          <p:cNvSpPr>
            <a:spLocks noGrp="1"/>
          </p:cNvSpPr>
          <p:nvPr>
            <p:ph sz="quarter" idx="14" hasCustomPrompt="1"/>
          </p:nvPr>
        </p:nvSpPr>
        <p:spPr bwMode="auto">
          <a:xfrm>
            <a:off x="4651199" y="1365426"/>
            <a:ext cx="4104000" cy="3135164"/>
          </a:xfrm>
        </p:spPr>
        <p:txBody>
          <a:bodyPr>
            <a:normAutofit/>
          </a:bodyPr>
          <a:lstStyle>
            <a:lvl1pPr marL="171434" marR="0" indent="-171434" algn="l" defTabSz="685732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defRPr sz="1200"/>
            </a:lvl1pPr>
          </a:lstStyle>
          <a:p>
            <a:pPr marL="171434" marR="0" lvl="0" indent="-171434" algn="l" defTabSz="685732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Inhalt Text und/oder Bild</a:t>
            </a:r>
            <a:endParaRPr/>
          </a:p>
        </p:txBody>
      </p:sp>
      <p:sp>
        <p:nvSpPr>
          <p:cNvPr id="9" name="Inhaltsplatzhalter 10"/>
          <p:cNvSpPr>
            <a:spLocks noGrp="1"/>
          </p:cNvSpPr>
          <p:nvPr>
            <p:ph sz="quarter" idx="15" hasCustomPrompt="1"/>
          </p:nvPr>
        </p:nvSpPr>
        <p:spPr bwMode="auto">
          <a:xfrm>
            <a:off x="385200" y="1367185"/>
            <a:ext cx="4104000" cy="3135164"/>
          </a:xfrm>
        </p:spPr>
        <p:txBody>
          <a:bodyPr>
            <a:normAutofit/>
          </a:bodyPr>
          <a:lstStyle>
            <a:lvl1pPr marL="171434" marR="0" indent="-171434" algn="l" defTabSz="685732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defRPr sz="1200"/>
            </a:lvl1pPr>
          </a:lstStyle>
          <a:p>
            <a:pPr marL="171434" marR="0" lvl="0" indent="-171434" algn="l" defTabSz="685732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Inhalt Text und/oder Bild</a:t>
            </a:r>
            <a:endParaRPr/>
          </a:p>
        </p:txBody>
      </p:sp>
      <p:sp>
        <p:nvSpPr>
          <p:cNvPr id="14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87775" y="715866"/>
            <a:ext cx="8367425" cy="276999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1350" b="0" i="0" cap="all" spc="98">
                <a:solidFill>
                  <a:schemeClr val="tx1"/>
                </a:solidFill>
                <a:latin typeface="+mn-lt"/>
                <a:ea typeface="Verdana"/>
                <a:cs typeface="Verdana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pPr>
              <a:defRPr/>
            </a:pPr>
            <a:r>
              <a:rPr lang="de-DE"/>
              <a:t>BEARBEITEN</a:t>
            </a:r>
            <a:endParaRPr/>
          </a:p>
        </p:txBody>
      </p:sp>
      <p:sp>
        <p:nvSpPr>
          <p:cNvPr id="13" name="Titel 1"/>
          <p:cNvSpPr>
            <a:spLocks noGrp="1"/>
          </p:cNvSpPr>
          <p:nvPr>
            <p:ph type="ctrTitle"/>
          </p:nvPr>
        </p:nvSpPr>
        <p:spPr bwMode="auto">
          <a:xfrm>
            <a:off x="387048" y="269708"/>
            <a:ext cx="2955242" cy="432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41" b="970"/>
            <a:stretch/>
          </a:blipFill>
        </p:spPr>
        <p:txBody>
          <a:bodyPr wrap="none" lIns="108000" tIns="396000" bIns="108000" anchor="b">
            <a:noAutofit/>
          </a:bodyPr>
          <a:lstStyle>
            <a:lvl1pPr algn="l">
              <a:defRPr sz="2100" b="1" i="0" cap="none">
                <a:solidFill>
                  <a:schemeClr val="bg1"/>
                </a:solidFill>
                <a:latin typeface="+mn-lt"/>
                <a:ea typeface="Verdana"/>
                <a:cs typeface="Verdana"/>
              </a:defRPr>
            </a:lvl1pPr>
          </a:lstStyle>
          <a:p>
            <a:pPr>
              <a:defRPr/>
            </a:pPr>
            <a:r>
              <a:rPr lang="de-DE"/>
              <a:t>Mastertitelformat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09087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Inhaltsplatzhalter 10"/>
          <p:cNvSpPr>
            <a:spLocks noGrp="1"/>
          </p:cNvSpPr>
          <p:nvPr>
            <p:ph sz="quarter" idx="14" hasCustomPrompt="1"/>
          </p:nvPr>
        </p:nvSpPr>
        <p:spPr bwMode="auto">
          <a:xfrm>
            <a:off x="4765477" y="1723480"/>
            <a:ext cx="3991568" cy="2778869"/>
          </a:xfrm>
        </p:spPr>
        <p:txBody>
          <a:bodyPr>
            <a:normAutofit/>
          </a:bodyPr>
          <a:lstStyle>
            <a:lvl1pPr marL="171434" marR="0" indent="-171434" algn="l" defTabSz="685732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defRPr sz="1200"/>
            </a:lvl1pPr>
          </a:lstStyle>
          <a:p>
            <a:pPr marL="171434" marR="0" lvl="0" indent="-171434" algn="l" defTabSz="685732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Inhalt Text und/oder Bild</a:t>
            </a:r>
            <a:endParaRPr/>
          </a:p>
        </p:txBody>
      </p:sp>
      <p:sp>
        <p:nvSpPr>
          <p:cNvPr id="9" name="Inhaltsplatzhalter 10"/>
          <p:cNvSpPr>
            <a:spLocks noGrp="1"/>
          </p:cNvSpPr>
          <p:nvPr>
            <p:ph sz="quarter" idx="15" hasCustomPrompt="1"/>
          </p:nvPr>
        </p:nvSpPr>
        <p:spPr bwMode="auto">
          <a:xfrm>
            <a:off x="385201" y="1726238"/>
            <a:ext cx="3991568" cy="2778869"/>
          </a:xfrm>
        </p:spPr>
        <p:txBody>
          <a:bodyPr>
            <a:normAutofit/>
          </a:bodyPr>
          <a:lstStyle>
            <a:lvl1pPr marL="171434" marR="0" indent="-171434" algn="l" defTabSz="685732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defRPr sz="1200"/>
            </a:lvl1pPr>
          </a:lstStyle>
          <a:p>
            <a:pPr marL="171434" marR="0" lvl="0" indent="-171434" algn="l" defTabSz="685732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Inhalt Text und/oder Bild</a:t>
            </a:r>
            <a:endParaRPr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385200" y="1368001"/>
            <a:ext cx="3991567" cy="200468"/>
          </a:xfrm>
        </p:spPr>
        <p:txBody>
          <a:bodyPr>
            <a:noAutofit/>
          </a:bodyPr>
          <a:lstStyle>
            <a:lvl1pPr marL="0" indent="0">
              <a:buNone/>
              <a:defRPr sz="1200" b="1"/>
            </a:lvl1pPr>
          </a:lstStyle>
          <a:p>
            <a:pPr lvl="0">
              <a:defRPr/>
            </a:pPr>
            <a:r>
              <a:rPr lang="de-DE"/>
              <a:t>Titel:</a:t>
            </a:r>
            <a:endParaRPr/>
          </a:p>
        </p:txBody>
      </p:sp>
      <p:sp>
        <p:nvSpPr>
          <p:cNvPr id="12" name="Textplatzhalter 6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765482" y="1368001"/>
            <a:ext cx="3991567" cy="200468"/>
          </a:xfrm>
        </p:spPr>
        <p:txBody>
          <a:bodyPr>
            <a:noAutofit/>
          </a:bodyPr>
          <a:lstStyle>
            <a:lvl1pPr marL="0" indent="0">
              <a:buNone/>
              <a:defRPr sz="1200" b="1"/>
            </a:lvl1pPr>
          </a:lstStyle>
          <a:p>
            <a:pPr lvl="0">
              <a:defRPr/>
            </a:pPr>
            <a:r>
              <a:rPr lang="de-DE"/>
              <a:t>Titel:</a:t>
            </a:r>
            <a:endParaRPr/>
          </a:p>
        </p:txBody>
      </p:sp>
      <p:sp>
        <p:nvSpPr>
          <p:cNvPr id="19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87775" y="715866"/>
            <a:ext cx="8367425" cy="276999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1350" b="0" i="0" cap="all" spc="98">
                <a:solidFill>
                  <a:schemeClr val="tx1"/>
                </a:solidFill>
                <a:latin typeface="+mn-lt"/>
                <a:ea typeface="Verdana"/>
                <a:cs typeface="Verdana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pPr>
              <a:defRPr/>
            </a:pPr>
            <a:r>
              <a:rPr lang="de-DE"/>
              <a:t>BEARBEITEN</a:t>
            </a:r>
            <a:endParaRPr/>
          </a:p>
        </p:txBody>
      </p:sp>
      <p:sp>
        <p:nvSpPr>
          <p:cNvPr id="16" name="Titel 1"/>
          <p:cNvSpPr>
            <a:spLocks noGrp="1"/>
          </p:cNvSpPr>
          <p:nvPr>
            <p:ph type="ctrTitle"/>
          </p:nvPr>
        </p:nvSpPr>
        <p:spPr bwMode="auto">
          <a:xfrm>
            <a:off x="387048" y="269708"/>
            <a:ext cx="2955242" cy="432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41" b="970"/>
            <a:stretch/>
          </a:blipFill>
        </p:spPr>
        <p:txBody>
          <a:bodyPr wrap="none" lIns="108000" tIns="396000" bIns="108000" anchor="b">
            <a:noAutofit/>
          </a:bodyPr>
          <a:lstStyle>
            <a:lvl1pPr algn="l">
              <a:defRPr sz="2100" b="1" i="0" cap="none">
                <a:solidFill>
                  <a:schemeClr val="bg1"/>
                </a:solidFill>
                <a:latin typeface="+mn-lt"/>
                <a:ea typeface="Verdana"/>
                <a:cs typeface="Verdana"/>
              </a:defRPr>
            </a:lvl1pPr>
          </a:lstStyle>
          <a:p>
            <a:pPr>
              <a:defRPr/>
            </a:pPr>
            <a:r>
              <a:rPr lang="de-DE"/>
              <a:t>Mastertitelformat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61076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Bilder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Inhaltsplatzhalter 10"/>
          <p:cNvSpPr>
            <a:spLocks noGrp="1"/>
          </p:cNvSpPr>
          <p:nvPr>
            <p:ph sz="quarter" idx="14" hasCustomPrompt="1"/>
          </p:nvPr>
        </p:nvSpPr>
        <p:spPr bwMode="auto">
          <a:xfrm>
            <a:off x="4572001" y="1371238"/>
            <a:ext cx="4099388" cy="3135164"/>
          </a:xfrm>
        </p:spPr>
        <p:txBody>
          <a:bodyPr>
            <a:normAutofit/>
          </a:bodyPr>
          <a:lstStyle>
            <a:lvl1pPr marL="171434" marR="0" indent="-171434" algn="l" defTabSz="685732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defRPr sz="1200"/>
            </a:lvl1pPr>
          </a:lstStyle>
          <a:p>
            <a:pPr marL="171434" marR="0" lvl="0" indent="-171434" algn="l" defTabSz="685732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Inhalt Bild</a:t>
            </a:r>
            <a:endParaRPr/>
          </a:p>
        </p:txBody>
      </p:sp>
      <p:sp>
        <p:nvSpPr>
          <p:cNvPr id="20" name="Inhaltsplatzhalter 10"/>
          <p:cNvSpPr>
            <a:spLocks noGrp="1"/>
          </p:cNvSpPr>
          <p:nvPr>
            <p:ph sz="quarter" idx="15" hasCustomPrompt="1"/>
          </p:nvPr>
        </p:nvSpPr>
        <p:spPr bwMode="auto">
          <a:xfrm>
            <a:off x="386953" y="1371238"/>
            <a:ext cx="4099388" cy="1308032"/>
          </a:xfrm>
        </p:spPr>
        <p:txBody>
          <a:bodyPr>
            <a:normAutofit/>
          </a:bodyPr>
          <a:lstStyle>
            <a:lvl1pPr marL="171434" marR="0" indent="-171434" algn="l" defTabSz="685732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defRPr sz="1200"/>
            </a:lvl1pPr>
          </a:lstStyle>
          <a:p>
            <a:pPr marL="171434" marR="0" lvl="0" indent="-171434" algn="l" defTabSz="685732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Inhalt Bild</a:t>
            </a:r>
            <a:endParaRPr/>
          </a:p>
        </p:txBody>
      </p:sp>
      <p:sp>
        <p:nvSpPr>
          <p:cNvPr id="9" name="Inhaltsplatzhalter 10"/>
          <p:cNvSpPr>
            <a:spLocks noGrp="1"/>
          </p:cNvSpPr>
          <p:nvPr>
            <p:ph sz="quarter" idx="16" hasCustomPrompt="1"/>
          </p:nvPr>
        </p:nvSpPr>
        <p:spPr bwMode="auto">
          <a:xfrm>
            <a:off x="386953" y="2765327"/>
            <a:ext cx="4099388" cy="1741075"/>
          </a:xfrm>
        </p:spPr>
        <p:txBody>
          <a:bodyPr>
            <a:normAutofit/>
          </a:bodyPr>
          <a:lstStyle>
            <a:lvl1pPr marL="171434" marR="0" indent="-171434" algn="l" defTabSz="685732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defRPr sz="1200"/>
            </a:lvl1pPr>
          </a:lstStyle>
          <a:p>
            <a:pPr marL="171434" marR="0" lvl="0" indent="-171434" algn="l" defTabSz="685732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Inhalt Bild</a:t>
            </a:r>
            <a:endParaRPr/>
          </a:p>
        </p:txBody>
      </p:sp>
      <p:sp>
        <p:nvSpPr>
          <p:cNvPr id="13" name="Inhaltsplatzhalter 10"/>
          <p:cNvSpPr>
            <a:spLocks noGrp="1"/>
          </p:cNvSpPr>
          <p:nvPr>
            <p:ph sz="quarter" idx="17" hasCustomPrompt="1"/>
          </p:nvPr>
        </p:nvSpPr>
        <p:spPr bwMode="auto">
          <a:xfrm>
            <a:off x="3411196" y="2326709"/>
            <a:ext cx="2235950" cy="885920"/>
          </a:xfrm>
          <a:prstGeom prst="rect">
            <a:avLst/>
          </a:prstGeom>
          <a:solidFill>
            <a:schemeClr val="bg2"/>
          </a:solidFill>
        </p:spPr>
        <p:txBody>
          <a:bodyPr lIns="108000" tIns="108000">
            <a:normAutofit/>
          </a:bodyPr>
          <a:lstStyle>
            <a:lvl1pPr marL="0" marR="0" indent="0" algn="l" defTabSz="685732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defRPr sz="900"/>
            </a:lvl1pPr>
          </a:lstStyle>
          <a:p>
            <a:pPr marL="171434" marR="0" lvl="0" indent="-171434" algn="l" defTabSz="685732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Inhalt Text für Bildtitel</a:t>
            </a:r>
            <a:endParaRPr/>
          </a:p>
        </p:txBody>
      </p:sp>
      <p:sp>
        <p:nvSpPr>
          <p:cNvPr id="18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87775" y="715866"/>
            <a:ext cx="8367425" cy="276999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1350" b="0" i="0" cap="all" spc="98">
                <a:solidFill>
                  <a:schemeClr val="tx1"/>
                </a:solidFill>
                <a:latin typeface="+mn-lt"/>
                <a:ea typeface="Verdana"/>
                <a:cs typeface="Verdana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pPr>
              <a:defRPr/>
            </a:pPr>
            <a:r>
              <a:rPr lang="de-DE"/>
              <a:t>BEARBEITEN</a:t>
            </a:r>
            <a:endParaRPr/>
          </a:p>
        </p:txBody>
      </p:sp>
      <p:sp>
        <p:nvSpPr>
          <p:cNvPr id="15" name="Titel 1"/>
          <p:cNvSpPr>
            <a:spLocks noGrp="1"/>
          </p:cNvSpPr>
          <p:nvPr>
            <p:ph type="ctrTitle"/>
          </p:nvPr>
        </p:nvSpPr>
        <p:spPr bwMode="auto">
          <a:xfrm>
            <a:off x="387048" y="269708"/>
            <a:ext cx="2955242" cy="432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41" b="970"/>
            <a:stretch/>
          </a:blipFill>
        </p:spPr>
        <p:txBody>
          <a:bodyPr wrap="none" lIns="108000" tIns="396000" bIns="108000" anchor="b">
            <a:noAutofit/>
          </a:bodyPr>
          <a:lstStyle>
            <a:lvl1pPr algn="l">
              <a:defRPr sz="2100" b="1" i="0" cap="none">
                <a:solidFill>
                  <a:schemeClr val="bg1"/>
                </a:solidFill>
                <a:latin typeface="+mn-lt"/>
                <a:ea typeface="Verdana"/>
                <a:cs typeface="Verdana"/>
              </a:defRPr>
            </a:lvl1pPr>
          </a:lstStyle>
          <a:p>
            <a:pPr>
              <a:defRPr/>
            </a:pPr>
            <a:r>
              <a:rPr lang="de-DE"/>
              <a:t>Mastertitelformat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345556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Bild mit Textkästche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 userDrawn="1"/>
        </p:nvSpPr>
        <p:spPr bwMode="auto">
          <a:xfrm>
            <a:off x="5678" y="7654"/>
            <a:ext cx="9144000" cy="45038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de-DE" sz="1875" dirty="0"/>
          </a:p>
        </p:txBody>
      </p:sp>
      <p:sp>
        <p:nvSpPr>
          <p:cNvPr id="19" name="Bildplatzhalter 2"/>
          <p:cNvSpPr>
            <a:spLocks noGrp="1"/>
          </p:cNvSpPr>
          <p:nvPr>
            <p:ph type="pic" sz="quarter" idx="12" hasCustomPrompt="1"/>
          </p:nvPr>
        </p:nvSpPr>
        <p:spPr bwMode="auto">
          <a:xfrm>
            <a:off x="1" y="0"/>
            <a:ext cx="9149678" cy="4511497"/>
          </a:xfrm>
          <a:prstGeom prst="rect">
            <a:avLst/>
          </a:prstGeom>
          <a:solidFill>
            <a:schemeClr val="tx2">
              <a:alpha val="40000"/>
            </a:schemeClr>
          </a:solidFill>
        </p:spPr>
        <p:txBody>
          <a:bodyPr>
            <a:normAutofit/>
          </a:bodyPr>
          <a:lstStyle>
            <a:lvl1pPr>
              <a:defRPr sz="788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dirty="0"/>
              <a:t>Hier Bild durch Klicken auf das Symbol einfügen und bei Bildtransparenz 50% oder 60% eingeben</a:t>
            </a:r>
            <a:endParaRPr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5" hasCustomPrompt="1"/>
          </p:nvPr>
        </p:nvSpPr>
        <p:spPr bwMode="auto">
          <a:xfrm>
            <a:off x="385200" y="1753385"/>
            <a:ext cx="4050000" cy="22200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108000">
            <a:normAutofit/>
          </a:bodyPr>
          <a:lstStyle>
            <a:lvl1pPr marL="171434" marR="0" indent="-171434" algn="l" defTabSz="685732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defRPr sz="1200"/>
            </a:lvl1pPr>
          </a:lstStyle>
          <a:p>
            <a:pPr marL="171434" marR="0" lvl="0" indent="-171434" algn="l" defTabSz="685732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Inhalt Textkästchen grau – </a:t>
            </a:r>
            <a:br>
              <a:rPr lang="de-DE"/>
            </a:br>
            <a:r>
              <a:rPr lang="de-DE"/>
              <a:t>Größe anpassen</a:t>
            </a:r>
            <a:endParaRPr/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87775" y="715866"/>
            <a:ext cx="8367425" cy="276999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1350" b="0" i="0" cap="all" spc="98">
                <a:solidFill>
                  <a:schemeClr val="bg1"/>
                </a:solidFill>
                <a:latin typeface="+mn-lt"/>
                <a:ea typeface="Verdana"/>
                <a:cs typeface="Verdana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pPr>
              <a:defRPr/>
            </a:pPr>
            <a:r>
              <a:rPr lang="de-DE"/>
              <a:t>BEARBEITEN</a:t>
            </a:r>
            <a:endParaRPr/>
          </a:p>
        </p:txBody>
      </p:sp>
      <p:sp>
        <p:nvSpPr>
          <p:cNvPr id="14" name="Titel 1"/>
          <p:cNvSpPr>
            <a:spLocks noGrp="1"/>
          </p:cNvSpPr>
          <p:nvPr>
            <p:ph type="ctrTitle"/>
          </p:nvPr>
        </p:nvSpPr>
        <p:spPr bwMode="auto">
          <a:xfrm>
            <a:off x="387048" y="269708"/>
            <a:ext cx="2939477" cy="432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41" b="970"/>
            <a:stretch/>
          </a:blipFill>
        </p:spPr>
        <p:txBody>
          <a:bodyPr wrap="none" lIns="108000" tIns="396000" bIns="108000" anchor="b">
            <a:noAutofit/>
          </a:bodyPr>
          <a:lstStyle>
            <a:lvl1pPr algn="l">
              <a:defRPr sz="2100" b="1" i="0" cap="none">
                <a:solidFill>
                  <a:schemeClr val="accent1"/>
                </a:solidFill>
                <a:latin typeface="+mn-lt"/>
                <a:ea typeface="Verdana"/>
                <a:cs typeface="Verdana"/>
              </a:defRPr>
            </a:lvl1pPr>
          </a:lstStyle>
          <a:p>
            <a:pPr>
              <a:defRPr/>
            </a:pPr>
            <a:r>
              <a:rPr lang="de-DE"/>
              <a:t>Mastertitelformat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434958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 userDrawn="1"/>
        </p:nvSpPr>
        <p:spPr bwMode="auto">
          <a:xfrm>
            <a:off x="5678" y="7654"/>
            <a:ext cx="9144000" cy="45038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de-DE" sz="1875" dirty="0"/>
          </a:p>
        </p:txBody>
      </p:sp>
      <p:sp>
        <p:nvSpPr>
          <p:cNvPr id="19" name="Bildplatzhalter 2"/>
          <p:cNvSpPr>
            <a:spLocks noGrp="1"/>
          </p:cNvSpPr>
          <p:nvPr>
            <p:ph type="pic" sz="quarter" idx="12" hasCustomPrompt="1"/>
          </p:nvPr>
        </p:nvSpPr>
        <p:spPr bwMode="auto">
          <a:xfrm>
            <a:off x="17036" y="7654"/>
            <a:ext cx="9132643" cy="4513914"/>
          </a:xfrm>
          <a:prstGeom prst="rect">
            <a:avLst/>
          </a:prstGeom>
          <a:solidFill>
            <a:schemeClr val="tx2">
              <a:alpha val="40000"/>
            </a:schemeClr>
          </a:solidFill>
        </p:spPr>
        <p:txBody>
          <a:bodyPr>
            <a:normAutofit/>
          </a:bodyPr>
          <a:lstStyle>
            <a:lvl1pPr>
              <a:defRPr sz="788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dirty="0"/>
              <a:t>Hier Bild durch Klicken auf das Symbol einfügen und bei Bildtransparenz 50% oder 60% eingeben</a:t>
            </a:r>
            <a:endParaRPr dirty="0"/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87775" y="715866"/>
            <a:ext cx="8367425" cy="276999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1350" b="0" i="0" cap="all" spc="98">
                <a:solidFill>
                  <a:schemeClr val="bg1"/>
                </a:solidFill>
                <a:latin typeface="+mn-lt"/>
                <a:ea typeface="Verdana"/>
                <a:cs typeface="Verdana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pPr>
              <a:defRPr/>
            </a:pPr>
            <a:r>
              <a:rPr lang="de-DE"/>
              <a:t>BEARBEITEN</a:t>
            </a:r>
            <a:endParaRPr/>
          </a:p>
        </p:txBody>
      </p:sp>
      <p:sp>
        <p:nvSpPr>
          <p:cNvPr id="12" name="Titel 1"/>
          <p:cNvSpPr>
            <a:spLocks noGrp="1"/>
          </p:cNvSpPr>
          <p:nvPr>
            <p:ph type="ctrTitle"/>
          </p:nvPr>
        </p:nvSpPr>
        <p:spPr bwMode="auto">
          <a:xfrm>
            <a:off x="387048" y="269708"/>
            <a:ext cx="2939477" cy="432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41" b="970"/>
            <a:stretch/>
          </a:blipFill>
        </p:spPr>
        <p:txBody>
          <a:bodyPr wrap="none" lIns="108000" tIns="396000" bIns="108000" anchor="b">
            <a:noAutofit/>
          </a:bodyPr>
          <a:lstStyle>
            <a:lvl1pPr algn="l">
              <a:defRPr sz="2100" b="1" i="0" cap="none">
                <a:solidFill>
                  <a:schemeClr val="accent1"/>
                </a:solidFill>
                <a:latin typeface="+mn-lt"/>
                <a:ea typeface="Verdana"/>
                <a:cs typeface="Verdana"/>
              </a:defRPr>
            </a:lvl1pPr>
          </a:lstStyle>
          <a:p>
            <a:pPr>
              <a:defRPr/>
            </a:pPr>
            <a:r>
              <a:rPr lang="de-DE"/>
              <a:t>Mastertitelformat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142742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_TCG_Inhalt halb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2216"/>
            <a:ext cx="9144000" cy="1763663"/>
          </a:xfrm>
          <a:prstGeom prst="rect">
            <a:avLst/>
          </a:prstGeom>
        </p:spPr>
      </p:pic>
      <p:sp>
        <p:nvSpPr>
          <p:cNvPr id="4" name="Rechteck 3"/>
          <p:cNvSpPr/>
          <p:nvPr userDrawn="1"/>
        </p:nvSpPr>
        <p:spPr bwMode="auto">
          <a:xfrm>
            <a:off x="0" y="-12214"/>
            <a:ext cx="9144000" cy="1763662"/>
          </a:xfrm>
          <a:prstGeom prst="rect">
            <a:avLst/>
          </a:prstGeom>
          <a:solidFill>
            <a:schemeClr val="tx2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de-DE" sz="1875" b="0" i="0">
              <a:ea typeface="Verdana"/>
              <a:cs typeface="Verdana"/>
            </a:endParaRPr>
          </a:p>
        </p:txBody>
      </p:sp>
      <p:sp>
        <p:nvSpPr>
          <p:cNvPr id="15" name="Inhaltsplatzhalter 10"/>
          <p:cNvSpPr>
            <a:spLocks noGrp="1"/>
          </p:cNvSpPr>
          <p:nvPr>
            <p:ph sz="quarter" idx="11" hasCustomPrompt="1"/>
          </p:nvPr>
        </p:nvSpPr>
        <p:spPr bwMode="auto">
          <a:xfrm>
            <a:off x="385106" y="2021578"/>
            <a:ext cx="8370094" cy="2077199"/>
          </a:xfrm>
        </p:spPr>
        <p:txBody>
          <a:bodyPr>
            <a:noAutofit/>
          </a:bodyPr>
          <a:lstStyle>
            <a:lvl1pPr marL="171434" marR="0" indent="-171434" algn="l" defTabSz="685732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defRPr sz="1200" b="0" i="0">
                <a:latin typeface="+mn-lt"/>
                <a:ea typeface="Verdana"/>
                <a:cs typeface="Verdana"/>
              </a:defRPr>
            </a:lvl1pPr>
          </a:lstStyle>
          <a:p>
            <a:pPr marL="171434" marR="0" lvl="0" indent="-171434" algn="l" defTabSz="685732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Inhalt</a:t>
            </a:r>
            <a:endParaRPr/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87775" y="715866"/>
            <a:ext cx="8367425" cy="276999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1350" b="0" i="0" cap="all" spc="98">
                <a:solidFill>
                  <a:schemeClr val="bg1"/>
                </a:solidFill>
                <a:latin typeface="+mn-lt"/>
                <a:ea typeface="Verdana"/>
                <a:cs typeface="Verdana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pPr>
              <a:defRPr/>
            </a:pPr>
            <a:r>
              <a:rPr lang="de-DE"/>
              <a:t>BEARBEITEN</a:t>
            </a:r>
            <a:endParaRPr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1EDC120-520C-93FA-4659-173EC7E996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387048" y="269708"/>
            <a:ext cx="3674999" cy="432000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41" b="968"/>
            <a:stretch/>
          </a:blipFill>
        </p:spPr>
        <p:txBody>
          <a:bodyPr wrap="none" lIns="108000" tIns="396000" bIns="108000" anchor="b">
            <a:noAutofit/>
          </a:bodyPr>
          <a:lstStyle>
            <a:lvl1pPr algn="l">
              <a:defRPr sz="2100" b="1" i="0" cap="none">
                <a:solidFill>
                  <a:schemeClr val="accent1"/>
                </a:solidFill>
                <a:latin typeface="+mn-lt"/>
                <a:ea typeface="Verdana"/>
                <a:cs typeface="Verdana"/>
              </a:defRPr>
            </a:lvl1pPr>
          </a:lstStyle>
          <a:p>
            <a:pPr>
              <a:defRPr/>
            </a:pPr>
            <a:r>
              <a:rPr lang="de-DE" dirty="0"/>
              <a:t>Mastertitelformat TCG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71651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Inhalt_Hintergrund_gra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1" hasCustomPrompt="1"/>
          </p:nvPr>
        </p:nvSpPr>
        <p:spPr bwMode="auto">
          <a:xfrm>
            <a:off x="385200" y="1368001"/>
            <a:ext cx="8370000" cy="3133169"/>
          </a:xfrm>
          <a:prstGeom prst="rect">
            <a:avLst/>
          </a:prstGeom>
          <a:solidFill>
            <a:schemeClr val="bg2"/>
          </a:solidFill>
        </p:spPr>
        <p:txBody>
          <a:bodyPr lIns="108000" tIns="144000">
            <a:noAutofit/>
          </a:bodyPr>
          <a:lstStyle>
            <a:lvl1pPr marL="171434" marR="0" indent="-171434" algn="l" defTabSz="685732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defRPr sz="1200"/>
            </a:lvl1pPr>
          </a:lstStyle>
          <a:p>
            <a:pPr marL="171434" marR="0" lvl="0" indent="-171434" algn="l" defTabSz="685732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defRPr/>
            </a:pPr>
            <a:r>
              <a:rPr lang="de-DE"/>
              <a:t>Inhalt Textkästchen grau</a:t>
            </a:r>
            <a:endParaRPr/>
          </a:p>
        </p:txBody>
      </p:sp>
      <p:sp>
        <p:nvSpPr>
          <p:cNvPr id="10" name="Untertitel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387775" y="715866"/>
            <a:ext cx="8367425" cy="276999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1350" b="0" i="0" cap="all" spc="98">
                <a:solidFill>
                  <a:schemeClr val="tx1"/>
                </a:solidFill>
                <a:latin typeface="+mn-lt"/>
                <a:ea typeface="Verdana"/>
                <a:cs typeface="Verdana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pPr>
              <a:defRPr/>
            </a:pPr>
            <a:r>
              <a:rPr lang="de-DE"/>
              <a:t>BEARBEITEN</a:t>
            </a:r>
            <a:endParaRPr/>
          </a:p>
        </p:txBody>
      </p:sp>
      <p:sp>
        <p:nvSpPr>
          <p:cNvPr id="9" name="Titel 1"/>
          <p:cNvSpPr>
            <a:spLocks noGrp="1"/>
          </p:cNvSpPr>
          <p:nvPr>
            <p:ph type="ctrTitle"/>
          </p:nvPr>
        </p:nvSpPr>
        <p:spPr bwMode="auto">
          <a:xfrm>
            <a:off x="387048" y="269708"/>
            <a:ext cx="2907945" cy="432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</p:spPr>
        <p:txBody>
          <a:bodyPr wrap="none" lIns="108000" tIns="396000" bIns="108000" anchor="b">
            <a:noAutofit/>
          </a:bodyPr>
          <a:lstStyle>
            <a:lvl1pPr algn="l">
              <a:defRPr sz="2100" b="1" i="0" cap="none">
                <a:solidFill>
                  <a:schemeClr val="bg1"/>
                </a:solidFill>
                <a:latin typeface="+mn-lt"/>
                <a:ea typeface="Verdana"/>
                <a:cs typeface="Verdana"/>
              </a:defRPr>
            </a:lvl1pPr>
          </a:lstStyle>
          <a:p>
            <a:pPr>
              <a:defRPr/>
            </a:pPr>
            <a:r>
              <a:rPr lang="de-DE"/>
              <a:t>Mastertitelformat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875928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elfolie Smart Reg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7253137" y="4703573"/>
            <a:ext cx="1536350" cy="333621"/>
          </a:xfrm>
          <a:prstGeom prst="rect">
            <a:avLst/>
          </a:prstGeom>
        </p:spPr>
      </p:pic>
      <p:pic>
        <p:nvPicPr>
          <p:cNvPr id="16" name="Grafik 1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292193" y="4746071"/>
            <a:ext cx="772154" cy="25654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282441" y="4758209"/>
            <a:ext cx="739643" cy="24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929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782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E_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"/>
            <a:ext cx="5292000" cy="339501"/>
          </a:xfrm>
          <a:prstGeom prst="rect">
            <a:avLst/>
          </a:prstGeom>
        </p:spPr>
        <p:txBody>
          <a:bodyPr lIns="216000"/>
          <a:lstStyle>
            <a:lvl1pPr marL="0" indent="0">
              <a:buFontTx/>
              <a:buNone/>
              <a:defRPr sz="1600" b="1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Bearbeitungshinweis: Kopfzeile anpassen</a:t>
            </a:r>
          </a:p>
        </p:txBody>
      </p:sp>
      <p:sp>
        <p:nvSpPr>
          <p:cNvPr id="3" name="Tabellenplatzhalter 3"/>
          <p:cNvSpPr>
            <a:spLocks noGrp="1"/>
          </p:cNvSpPr>
          <p:nvPr>
            <p:ph type="tbl" sz="quarter" idx="10"/>
          </p:nvPr>
        </p:nvSpPr>
        <p:spPr>
          <a:xfrm>
            <a:off x="971550" y="828000"/>
            <a:ext cx="7200900" cy="3420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31744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CG_Inhalt ha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3">
            <a:extLst>
              <a:ext uri="{FF2B5EF4-FFF2-40B4-BE49-F238E27FC236}">
                <a16:creationId xmlns:a16="http://schemas.microsoft.com/office/drawing/2014/main" id="{B5EC07A5-9DC7-1C45-A01C-9D7E9DCD4D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53" y="2793"/>
            <a:ext cx="9144000" cy="176366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69C6CB91-3E68-4642-946C-2BE0660759F0}"/>
              </a:ext>
            </a:extLst>
          </p:cNvPr>
          <p:cNvSpPr/>
          <p:nvPr userDrawn="1"/>
        </p:nvSpPr>
        <p:spPr>
          <a:xfrm>
            <a:off x="0" y="2793"/>
            <a:ext cx="9144000" cy="1763662"/>
          </a:xfrm>
          <a:prstGeom prst="rect">
            <a:avLst/>
          </a:prstGeom>
          <a:solidFill>
            <a:schemeClr val="tx2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de-DE" sz="1867" dirty="0"/>
          </a:p>
        </p:txBody>
      </p:sp>
      <p:sp>
        <p:nvSpPr>
          <p:cNvPr id="15" name="Inhaltsplatzhalter 10">
            <a:extLst>
              <a:ext uri="{FF2B5EF4-FFF2-40B4-BE49-F238E27FC236}">
                <a16:creationId xmlns:a16="http://schemas.microsoft.com/office/drawing/2014/main" id="{D4AB03BB-84B9-224A-957F-B7DE4029A97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85106" y="2021579"/>
            <a:ext cx="8370094" cy="2077199"/>
          </a:xfrm>
        </p:spPr>
        <p:txBody>
          <a:bodyPr>
            <a:normAutofit/>
          </a:bodyPr>
          <a:lstStyle>
            <a:lvl1pPr marL="171434" marR="0" indent="-171434" algn="l" defTabSz="685732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171434" marR="0" lvl="0" indent="-171434" algn="l" defTabSz="685732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dirty="0"/>
              <a:t>Inhalt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3633AA06-6F6E-0740-8FB5-ED3FC4840F3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7775" y="715866"/>
            <a:ext cx="8367425" cy="276999"/>
          </a:xfrm>
        </p:spPr>
        <p:txBody>
          <a:bodyPr wrap="square" lIns="108000">
            <a:spAutoFit/>
          </a:bodyPr>
          <a:lstStyle>
            <a:lvl1pPr marL="0" indent="0" algn="l">
              <a:buNone/>
              <a:defRPr sz="1350" b="0" i="0" kern="1200" cap="all" spc="98" baseline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de-DE" dirty="0"/>
              <a:t>BEARBEITEN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598E58A-DD45-C942-B19C-0E364E4F5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048" y="269708"/>
            <a:ext cx="2891411" cy="432000"/>
          </a:xfr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-2000" b="-1000"/>
            </a:stretch>
          </a:blipFill>
        </p:spPr>
        <p:txBody>
          <a:bodyPr wrap="none" lIns="108000" tIns="396000" bIns="108000" anchor="b">
            <a:noAutofit/>
          </a:bodyPr>
          <a:lstStyle>
            <a:lvl1pPr algn="l">
              <a:defRPr sz="2100" b="1" i="0" cap="none" baseline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Mastertitelformat</a:t>
            </a:r>
          </a:p>
        </p:txBody>
      </p:sp>
    </p:spTree>
    <p:extLst>
      <p:ext uri="{BB962C8B-B14F-4D97-AF65-F5344CB8AC3E}">
        <p14:creationId xmlns:p14="http://schemas.microsoft.com/office/powerpoint/2010/main" val="424827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520">
          <p15:clr>
            <a:srgbClr val="FBAE40"/>
          </p15:clr>
        </p15:guide>
        <p15:guide id="3" pos="3160">
          <p15:clr>
            <a:srgbClr val="FBAE40"/>
          </p15:clr>
        </p15:guide>
        <p15:guide id="4" orient="horz" pos="1480">
          <p15:clr>
            <a:srgbClr val="FBAE40"/>
          </p15:clr>
        </p15:guide>
        <p15:guide id="5" orient="horz" pos="2840">
          <p15:clr>
            <a:srgbClr val="FBAE40"/>
          </p15:clr>
        </p15:guide>
        <p15:guide id="6" pos="32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E_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"/>
            <a:ext cx="5292000" cy="339501"/>
          </a:xfrm>
          <a:prstGeom prst="rect">
            <a:avLst/>
          </a:prstGeom>
        </p:spPr>
        <p:txBody>
          <a:bodyPr lIns="216000"/>
          <a:lstStyle>
            <a:lvl1pPr marL="0" indent="0">
              <a:buFontTx/>
              <a:buNone/>
              <a:defRPr sz="1600" b="1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Bearbeitungshinweis: Kopfzeile anpassen</a:t>
            </a:r>
          </a:p>
        </p:txBody>
      </p:sp>
      <p:sp>
        <p:nvSpPr>
          <p:cNvPr id="3" name="Diagrammplatzhalter 3"/>
          <p:cNvSpPr>
            <a:spLocks noGrp="1"/>
          </p:cNvSpPr>
          <p:nvPr>
            <p:ph type="chart" sz="quarter" idx="10"/>
          </p:nvPr>
        </p:nvSpPr>
        <p:spPr>
          <a:xfrm>
            <a:off x="971550" y="828000"/>
            <a:ext cx="7200900" cy="3420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7195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E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"/>
            <a:ext cx="5292000" cy="339501"/>
          </a:xfrm>
          <a:prstGeom prst="rect">
            <a:avLst/>
          </a:prstGeom>
        </p:spPr>
        <p:txBody>
          <a:bodyPr lIns="216000"/>
          <a:lstStyle>
            <a:lvl1pPr marL="0" indent="0">
              <a:buFontTx/>
              <a:buNone/>
              <a:defRPr sz="1600" b="1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Bearbeitungshinweis: Kopfzeile anpassen</a:t>
            </a:r>
          </a:p>
        </p:txBody>
      </p:sp>
      <p:sp>
        <p:nvSpPr>
          <p:cNvPr id="3" name="Bildplatzhalter 3"/>
          <p:cNvSpPr>
            <a:spLocks noGrp="1"/>
          </p:cNvSpPr>
          <p:nvPr>
            <p:ph type="pic" sz="quarter" idx="10" hasCustomPrompt="1"/>
          </p:nvPr>
        </p:nvSpPr>
        <p:spPr>
          <a:xfrm>
            <a:off x="971550" y="828000"/>
            <a:ext cx="3420000" cy="3420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Bild 1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828000"/>
            <a:ext cx="3420000" cy="3420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Bild 2</a:t>
            </a:r>
          </a:p>
        </p:txBody>
      </p:sp>
    </p:spTree>
    <p:extLst>
      <p:ext uri="{BB962C8B-B14F-4D97-AF65-F5344CB8AC3E}">
        <p14:creationId xmlns:p14="http://schemas.microsoft.com/office/powerpoint/2010/main" val="3474953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100">
                <a:latin typeface="BundesSerif Office" panose="02050002050300000203" pitchFamily="18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257175" indent="-257175">
              <a:buClr>
                <a:srgbClr val="41A336"/>
              </a:buClr>
              <a:buFont typeface="Times New Roman" panose="02020603050405020304" pitchFamily="18" charset="0"/>
              <a:buChar char="→"/>
              <a:defRPr sz="1050">
                <a:latin typeface="BundesSans Office" panose="020B0002030500000203" pitchFamily="34" charset="0"/>
              </a:defRPr>
            </a:lvl1pPr>
            <a:lvl2pPr marL="342900" indent="0">
              <a:buClr>
                <a:srgbClr val="41A336"/>
              </a:buClr>
              <a:buFont typeface="Times New Roman" panose="02020603050405020304" pitchFamily="18" charset="0"/>
              <a:buNone/>
              <a:defRPr sz="1050">
                <a:latin typeface="BundesSans Office" panose="020B0002030500000203" pitchFamily="34" charset="0"/>
              </a:defRPr>
            </a:lvl2pPr>
            <a:lvl3pPr marL="857250" indent="-171450">
              <a:buClr>
                <a:srgbClr val="41A336"/>
              </a:buClr>
              <a:buFont typeface="Times New Roman" panose="02020603050405020304" pitchFamily="18" charset="0"/>
              <a:buChar char="→"/>
              <a:defRPr sz="1050">
                <a:latin typeface="BundesSans Office" panose="020B0002030500000203" pitchFamily="34" charset="0"/>
              </a:defRPr>
            </a:lvl3pPr>
            <a:lvl4pPr marL="1200150" indent="-171450">
              <a:buClr>
                <a:srgbClr val="41A336"/>
              </a:buClr>
              <a:buFont typeface="Times New Roman" panose="02020603050405020304" pitchFamily="18" charset="0"/>
              <a:buChar char="→"/>
              <a:defRPr sz="1050">
                <a:latin typeface="BundesSans Office" panose="020B0002030500000203" pitchFamily="34" charset="0"/>
              </a:defRPr>
            </a:lvl4pPr>
            <a:lvl5pPr marL="1543050" indent="-171450">
              <a:buClr>
                <a:srgbClr val="41A336"/>
              </a:buClr>
              <a:buFont typeface="Times New Roman" panose="02020603050405020304" pitchFamily="18" charset="0"/>
              <a:buChar char="→"/>
              <a:defRPr sz="1050">
                <a:latin typeface="BundesSans Office" panose="020B0002030500000203" pitchFamily="34" charset="0"/>
              </a:defRPr>
            </a:lvl5pPr>
          </a:lstStyle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91941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E_M_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"/>
            <a:ext cx="8244408" cy="339501"/>
          </a:xfrm>
          <a:prstGeom prst="rect">
            <a:avLst/>
          </a:prstGeom>
        </p:spPr>
        <p:txBody>
          <a:bodyPr lIns="216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baseline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Enquete-Kommission für gleichwertige Lebensverhältnisse in ganz Bayern</a:t>
            </a:r>
          </a:p>
          <a:p>
            <a:pPr lvl="0"/>
            <a:endParaRPr lang="de-DE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71600" y="828000"/>
            <a:ext cx="7200800" cy="3420000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/>
              </a:defRPr>
            </a:lvl1pPr>
          </a:lstStyle>
          <a:p>
            <a:pPr lvl="0"/>
            <a:r>
              <a:rPr lang="de-DE" dirty="0"/>
              <a:t>Bayerische Landtag</a:t>
            </a:r>
          </a:p>
        </p:txBody>
      </p:sp>
    </p:spTree>
    <p:extLst>
      <p:ext uri="{BB962C8B-B14F-4D97-AF65-F5344CB8AC3E}">
        <p14:creationId xmlns:p14="http://schemas.microsoft.com/office/powerpoint/2010/main" val="3397744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3.emf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image" Target="../media/image19.png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image" Target="../media/image22.png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image" Target="../media/image21.png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image" Target="../media/image20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7D3281D-CB12-4ED5-896A-F623324DC1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5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itenzahl"/>
          <p:cNvSpPr txBox="1"/>
          <p:nvPr userDrawn="1"/>
        </p:nvSpPr>
        <p:spPr>
          <a:xfrm>
            <a:off x="8352000" y="51470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Seite </a:t>
            </a:r>
            <a:fld id="{15B35E09-A0EC-4F76-AD8A-C730B288BEFB}" type="slidenum">
              <a:rPr lang="de-DE" sz="100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‹Nr.›</a:t>
            </a:fld>
            <a:endParaRPr lang="de-DE" sz="100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896B0C0-C3B7-4C60-8394-2FEF87EE7AC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51470"/>
            <a:ext cx="9135879" cy="5143500"/>
          </a:xfrm>
          <a:prstGeom prst="rect">
            <a:avLst/>
          </a:prstGeom>
        </p:spPr>
      </p:pic>
      <p:sp>
        <p:nvSpPr>
          <p:cNvPr id="9" name="Ref_Folie"/>
          <p:cNvSpPr txBox="1"/>
          <p:nvPr userDrawn="1"/>
        </p:nvSpPr>
        <p:spPr>
          <a:xfrm>
            <a:off x="251520" y="4759200"/>
            <a:ext cx="8424936" cy="276999"/>
          </a:xfrm>
          <a:prstGeom prst="rect">
            <a:avLst/>
          </a:prstGeom>
          <a:noFill/>
        </p:spPr>
        <p:txBody>
          <a:bodyPr wrap="square" rIns="72000" rtlCol="0">
            <a:spAutoFit/>
          </a:bodyPr>
          <a:lstStyle/>
          <a:p>
            <a:pPr algn="r"/>
            <a:r>
              <a:rPr lang="de-DE" sz="12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Bayerisches Staatsministerium für Ernährung, Landwirtschaft und Forsten </a:t>
            </a:r>
            <a:r>
              <a:rPr lang="de-DE" sz="12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</a:t>
            </a:r>
            <a:r>
              <a:rPr lang="de-DE" sz="1200" baseline="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Roland Spiller</a:t>
            </a:r>
            <a:endParaRPr lang="de-DE" sz="12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49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65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itenzahl"/>
          <p:cNvSpPr txBox="1"/>
          <p:nvPr userDrawn="1"/>
        </p:nvSpPr>
        <p:spPr>
          <a:xfrm>
            <a:off x="8352000" y="51470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Seite </a:t>
            </a:r>
            <a:fld id="{15B35E09-A0EC-4F76-AD8A-C730B288BEFB}" type="slidenum">
              <a:rPr lang="de-DE" sz="100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‹Nr.›</a:t>
            </a:fld>
            <a:endParaRPr lang="de-DE" sz="100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896B0C0-C3B7-4C60-8394-2FEF87EE7AC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" y="0"/>
            <a:ext cx="9135879" cy="5143500"/>
          </a:xfrm>
          <a:prstGeom prst="rect">
            <a:avLst/>
          </a:prstGeom>
        </p:spPr>
      </p:pic>
      <p:sp>
        <p:nvSpPr>
          <p:cNvPr id="9" name="Ref_Folie"/>
          <p:cNvSpPr txBox="1"/>
          <p:nvPr userDrawn="1"/>
        </p:nvSpPr>
        <p:spPr>
          <a:xfrm>
            <a:off x="251520" y="4759200"/>
            <a:ext cx="8424936" cy="276999"/>
          </a:xfrm>
          <a:prstGeom prst="rect">
            <a:avLst/>
          </a:prstGeom>
          <a:noFill/>
        </p:spPr>
        <p:txBody>
          <a:bodyPr wrap="square" rIns="72000" rtlCol="0">
            <a:spAutoFit/>
          </a:bodyPr>
          <a:lstStyle/>
          <a:p>
            <a:pPr algn="r"/>
            <a:r>
              <a:rPr lang="de-DE" sz="12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Bayerisches Staatsministerium für Ernährung, Landwirtschaft und Forsten </a:t>
            </a:r>
            <a:r>
              <a:rPr lang="de-DE" sz="12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</a:t>
            </a:r>
            <a:r>
              <a:rPr lang="de-DE" sz="1200" baseline="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Roland Spiller</a:t>
            </a:r>
            <a:endParaRPr lang="de-DE" sz="12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platzhalter 19"/>
          <p:cNvSpPr txBox="1">
            <a:spLocks/>
          </p:cNvSpPr>
          <p:nvPr userDrawn="1"/>
        </p:nvSpPr>
        <p:spPr>
          <a:xfrm>
            <a:off x="0" y="1"/>
            <a:ext cx="8244408" cy="339501"/>
          </a:xfrm>
          <a:prstGeom prst="rect">
            <a:avLst/>
          </a:prstGeom>
        </p:spPr>
        <p:txBody>
          <a:bodyPr lIns="216000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600" b="1" kern="1200" baseline="0">
                <a:solidFill>
                  <a:srgbClr val="7777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765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059672B-A911-9745-BD3D-7A5E56E900EC}"/>
              </a:ext>
            </a:extLst>
          </p:cNvPr>
          <p:cNvSpPr txBox="1"/>
          <p:nvPr userDrawn="1"/>
        </p:nvSpPr>
        <p:spPr>
          <a:xfrm>
            <a:off x="385199" y="4867339"/>
            <a:ext cx="5255639" cy="21929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5E00F3-B87A-1E4B-912C-BBA77825D239}" type="slidenum">
              <a:rPr lang="de-DE" sz="825" b="1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l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de-DE" sz="675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</a:t>
            </a:r>
            <a:r>
              <a:rPr lang="de-DE" sz="675" b="1" i="0" spc="150" baseline="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 REGION </a:t>
            </a:r>
            <a:r>
              <a:rPr lang="de-DE" sz="675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 </a:t>
            </a:r>
            <a:r>
              <a:rPr lang="de-DE" sz="675" i="0" baseline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www.th-deg.de</a:t>
            </a:r>
            <a:r>
              <a:rPr lang="de-DE" sz="675" i="0" baseline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de-DE" sz="675" i="0" baseline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tc</a:t>
            </a:r>
            <a:r>
              <a:rPr lang="de-DE" sz="675" i="0" baseline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-grafenau   </a:t>
            </a:r>
            <a:endParaRPr lang="de-DE" sz="675" b="1" i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485B524-D993-3645-B096-EA56CCED2A03}"/>
              </a:ext>
            </a:extLst>
          </p:cNvPr>
          <p:cNvSpPr/>
          <p:nvPr userDrawn="1"/>
        </p:nvSpPr>
        <p:spPr>
          <a:xfrm>
            <a:off x="0" y="5089500"/>
            <a:ext cx="914400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de-DE" sz="1867"/>
          </a:p>
        </p:txBody>
      </p:sp>
      <p:pic>
        <p:nvPicPr>
          <p:cNvPr id="6" name="Grafik 17">
            <a:extLst>
              <a:ext uri="{FF2B5EF4-FFF2-40B4-BE49-F238E27FC236}">
                <a16:creationId xmlns:a16="http://schemas.microsoft.com/office/drawing/2014/main" id="{7494C4B6-A7DE-8345-A633-FF4AC530148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3345" y="4762772"/>
            <a:ext cx="691854" cy="22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4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</p:sldLayoutIdLst>
  <p:txStyles>
    <p:titleStyle>
      <a:lvl1pPr algn="l" defTabSz="685732" rtl="0" eaLnBrk="1" latinLnBrk="0" hangingPunct="1">
        <a:lnSpc>
          <a:spcPct val="100000"/>
        </a:lnSpc>
        <a:spcBef>
          <a:spcPts val="750"/>
        </a:spcBef>
        <a:buNone/>
        <a:defRPr sz="2400" b="1" i="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34" indent="-171434" algn="l" defTabSz="685732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514301" indent="-171434" algn="l" defTabSz="685732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857165" indent="-171434" algn="l" defTabSz="685732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00030" indent="-171434" algn="l" defTabSz="685732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42896" indent="-171434" algn="l" defTabSz="685732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25">
          <p15:clr>
            <a:srgbClr val="F26B43"/>
          </p15:clr>
        </p15:guide>
        <p15:guide id="4" pos="7355">
          <p15:clr>
            <a:srgbClr val="F26B43"/>
          </p15:clr>
        </p15:guide>
        <p15:guide id="5" orient="horz" pos="379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>
              <a:defRPr/>
            </a:pPr>
            <a:r>
              <a:rPr lang="de-DE" dirty="0"/>
              <a:t>Titelmasterformat durch Klicken bearbeiten</a:t>
            </a:r>
            <a:endParaRPr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>
              <a:defRPr/>
            </a:pPr>
            <a:r>
              <a:rPr lang="de-DE" dirty="0"/>
              <a:t>Formatvorlagen des Textmasters bearbeiten</a:t>
            </a:r>
            <a:endParaRPr dirty="0"/>
          </a:p>
          <a:p>
            <a:pPr lvl="1">
              <a:defRPr/>
            </a:pPr>
            <a:r>
              <a:rPr lang="de-DE" dirty="0"/>
              <a:t>Zweite Ebene</a:t>
            </a:r>
            <a:endParaRPr dirty="0"/>
          </a:p>
          <a:p>
            <a:pPr lvl="2">
              <a:defRPr/>
            </a:pPr>
            <a:r>
              <a:rPr lang="de-DE" dirty="0"/>
              <a:t>Dritte Ebene</a:t>
            </a:r>
            <a:endParaRPr dirty="0"/>
          </a:p>
          <a:p>
            <a:pPr lvl="3">
              <a:defRPr/>
            </a:pPr>
            <a:r>
              <a:rPr lang="de-DE" dirty="0"/>
              <a:t>Vierte Ebene</a:t>
            </a:r>
            <a:endParaRPr dirty="0"/>
          </a:p>
          <a:p>
            <a:pPr lvl="4">
              <a:defRPr/>
            </a:pPr>
            <a:r>
              <a:rPr lang="de-DE" dirty="0"/>
              <a:t>Fünfte Ebene</a:t>
            </a:r>
            <a:endParaRPr dirty="0"/>
          </a:p>
        </p:txBody>
      </p:sp>
      <p:sp>
        <p:nvSpPr>
          <p:cNvPr id="4" name="Textfeld 3"/>
          <p:cNvSpPr txBox="1"/>
          <p:nvPr userDrawn="1"/>
        </p:nvSpPr>
        <p:spPr bwMode="auto">
          <a:xfrm>
            <a:off x="385199" y="4867339"/>
            <a:ext cx="5255639" cy="21929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de-DE"/>
            </a:defPPr>
            <a:lvl1pPr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2860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7432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32004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3657600" algn="l" defTabSz="914400">
              <a:defRPr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marR="0" lvl="0" indent="0" algn="l" defTabSz="9143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5E00F3-B87A-1E4B-912C-BBA77825D239}" type="slidenum">
              <a:rPr lang="de-DE" sz="825" b="1">
                <a:solidFill>
                  <a:schemeClr val="accent1"/>
                </a:solidFill>
                <a:latin typeface="Verdana"/>
                <a:ea typeface="Verdana"/>
                <a:cs typeface="Verdana"/>
              </a:rPr>
              <a:pPr marL="0" marR="0" lvl="0" indent="0" algn="l" defTabSz="91437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‹Nr.›</a:t>
            </a:fld>
            <a:r>
              <a:rPr lang="de-DE" sz="675" b="0" i="0" dirty="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     </a:t>
            </a:r>
            <a:r>
              <a:rPr lang="de-DE" sz="675" b="1" i="0" spc="150" dirty="0">
                <a:solidFill>
                  <a:schemeClr val="accent1"/>
                </a:solidFill>
                <a:latin typeface="Verdana"/>
                <a:ea typeface="Verdana"/>
                <a:cs typeface="Verdana"/>
              </a:rPr>
              <a:t>SMART REGION </a:t>
            </a:r>
            <a:r>
              <a:rPr lang="de-DE" sz="675" i="0" dirty="0">
                <a:solidFill>
                  <a:schemeClr val="tx1"/>
                </a:solidFill>
                <a:latin typeface="Verdana"/>
                <a:ea typeface="Verdana"/>
                <a:cs typeface="Verdana"/>
              </a:rPr>
              <a:t>| www.th-deg.de/tc-grafenau   </a:t>
            </a:r>
            <a:endParaRPr lang="de-DE" sz="675" b="1" i="0" dirty="0">
              <a:solidFill>
                <a:schemeClr val="tx1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5" name="Rechteck 4"/>
          <p:cNvSpPr/>
          <p:nvPr userDrawn="1"/>
        </p:nvSpPr>
        <p:spPr bwMode="auto">
          <a:xfrm>
            <a:off x="0" y="5110038"/>
            <a:ext cx="914400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de-DE" sz="1875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E7EBB5D-EE41-579B-202D-129C1F782BD7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/>
        </p:blipFill>
        <p:spPr bwMode="auto">
          <a:xfrm>
            <a:off x="7253137" y="4703573"/>
            <a:ext cx="1536350" cy="333621"/>
          </a:xfrm>
          <a:prstGeom prst="rect">
            <a:avLst/>
          </a:prstGeom>
        </p:spPr>
      </p:pic>
      <p:pic>
        <p:nvPicPr>
          <p:cNvPr id="7" name="Grafik 17">
            <a:extLst>
              <a:ext uri="{FF2B5EF4-FFF2-40B4-BE49-F238E27FC236}">
                <a16:creationId xmlns:a16="http://schemas.microsoft.com/office/drawing/2014/main" id="{0A65B347-FCC8-A4CC-1287-A22AF1BCF0C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292193" y="4746071"/>
            <a:ext cx="772154" cy="25654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73EEE7A-8105-FC09-B762-FAEBCA4F95E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5320640" y="4664201"/>
            <a:ext cx="695833" cy="41542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D79D070-8BA1-4FED-931B-F8D8DC3FC477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282441" y="4758209"/>
            <a:ext cx="739643" cy="24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5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</p:sldLayoutIdLst>
  <p:txStyles>
    <p:titleStyle>
      <a:lvl1pPr algn="l" defTabSz="685732">
        <a:lnSpc>
          <a:spcPct val="100000"/>
        </a:lnSpc>
        <a:spcBef>
          <a:spcPts val="750"/>
        </a:spcBef>
        <a:buNone/>
        <a:defRPr sz="2400" b="1" i="0">
          <a:solidFill>
            <a:schemeClr val="tx2"/>
          </a:solidFill>
          <a:latin typeface="+mn-lt"/>
          <a:ea typeface="Verdana"/>
          <a:cs typeface="Verdana"/>
        </a:defRPr>
      </a:lvl1pPr>
    </p:titleStyle>
    <p:bodyStyle>
      <a:lvl1pPr marL="171434" indent="-171434" algn="l" defTabSz="685732">
        <a:lnSpc>
          <a:spcPct val="100000"/>
        </a:lnSpc>
        <a:spcBef>
          <a:spcPts val="750"/>
        </a:spcBef>
        <a:buFont typeface="Arial"/>
        <a:buChar char="•"/>
        <a:defRPr sz="2100" b="0" i="0">
          <a:solidFill>
            <a:schemeClr val="tx1"/>
          </a:solidFill>
          <a:latin typeface="Verdana"/>
          <a:ea typeface="Verdana"/>
          <a:cs typeface="Verdana"/>
        </a:defRPr>
      </a:lvl1pPr>
      <a:lvl2pPr marL="514301" indent="-171434" algn="l" defTabSz="685732">
        <a:lnSpc>
          <a:spcPct val="100000"/>
        </a:lnSpc>
        <a:spcBef>
          <a:spcPts val="375"/>
        </a:spcBef>
        <a:buFont typeface="Arial"/>
        <a:buChar char="•"/>
        <a:defRPr sz="1800" b="0" i="0">
          <a:solidFill>
            <a:schemeClr val="tx1"/>
          </a:solidFill>
          <a:latin typeface="Verdana"/>
          <a:ea typeface="Verdana"/>
          <a:cs typeface="Verdana"/>
        </a:defRPr>
      </a:lvl2pPr>
      <a:lvl3pPr marL="857165" indent="-171434" algn="l" defTabSz="685732">
        <a:lnSpc>
          <a:spcPct val="100000"/>
        </a:lnSpc>
        <a:spcBef>
          <a:spcPts val="375"/>
        </a:spcBef>
        <a:buFont typeface="Arial"/>
        <a:buChar char="•"/>
        <a:defRPr sz="1500" b="0" i="0">
          <a:solidFill>
            <a:schemeClr val="tx1"/>
          </a:solidFill>
          <a:latin typeface="Verdana"/>
          <a:ea typeface="Verdana"/>
          <a:cs typeface="Verdana"/>
        </a:defRPr>
      </a:lvl3pPr>
      <a:lvl4pPr marL="1200030" indent="-171434" algn="l" defTabSz="685732">
        <a:lnSpc>
          <a:spcPct val="100000"/>
        </a:lnSpc>
        <a:spcBef>
          <a:spcPts val="375"/>
        </a:spcBef>
        <a:buFont typeface="Arial"/>
        <a:buChar char="•"/>
        <a:defRPr sz="1350" b="0" i="0">
          <a:solidFill>
            <a:schemeClr val="tx1"/>
          </a:solidFill>
          <a:latin typeface="Verdana"/>
          <a:ea typeface="Verdana"/>
          <a:cs typeface="Verdana"/>
        </a:defRPr>
      </a:lvl4pPr>
      <a:lvl5pPr marL="1542896" indent="-171434" algn="l" defTabSz="685732">
        <a:lnSpc>
          <a:spcPct val="100000"/>
        </a:lnSpc>
        <a:spcBef>
          <a:spcPts val="375"/>
        </a:spcBef>
        <a:buFont typeface="Arial"/>
        <a:buChar char="•"/>
        <a:defRPr sz="1200" b="0" i="0">
          <a:solidFill>
            <a:schemeClr val="tx1"/>
          </a:solidFill>
          <a:latin typeface="Verdana"/>
          <a:ea typeface="Verdana"/>
          <a:cs typeface="Verdana"/>
        </a:defRPr>
      </a:lvl5pPr>
      <a:lvl6pPr marL="1885762" indent="-171434" algn="l" defTabSz="685732">
        <a:lnSpc>
          <a:spcPct val="90000"/>
        </a:lnSpc>
        <a:spcBef>
          <a:spcPts val="375"/>
        </a:spcBef>
        <a:buFont typeface="Arial"/>
        <a:buChar char="•"/>
        <a:defRPr sz="1388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>
        <a:lnSpc>
          <a:spcPct val="90000"/>
        </a:lnSpc>
        <a:spcBef>
          <a:spcPts val="375"/>
        </a:spcBef>
        <a:buFont typeface="Arial"/>
        <a:buChar char="•"/>
        <a:defRPr sz="1388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>
        <a:lnSpc>
          <a:spcPct val="90000"/>
        </a:lnSpc>
        <a:spcBef>
          <a:spcPts val="375"/>
        </a:spcBef>
        <a:buFont typeface="Arial"/>
        <a:buChar char="•"/>
        <a:defRPr sz="1388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>
        <a:lnSpc>
          <a:spcPct val="90000"/>
        </a:lnSpc>
        <a:spcBef>
          <a:spcPts val="375"/>
        </a:spcBef>
        <a:buFont typeface="Arial"/>
        <a:buChar char="•"/>
        <a:defRPr sz="1388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32">
        <a:defRPr sz="1388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>
        <a:defRPr sz="1388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>
        <a:defRPr sz="1388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>
        <a:defRPr sz="1388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>
        <a:defRPr sz="1388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>
        <a:defRPr sz="1388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>
        <a:defRPr sz="1388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>
        <a:defRPr sz="1388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>
        <a:defRPr sz="1388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662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">
            <a:extLst>
              <a:ext uri="{FF2B5EF4-FFF2-40B4-BE49-F238E27FC236}">
                <a16:creationId xmlns:a16="http://schemas.microsoft.com/office/drawing/2014/main" id="{2EEFD31F-018E-4C9D-4F3B-B93FFA91233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292725" cy="3397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b="1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Resilienz und Landentwicklung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1753B971-BCF9-A0FE-2214-C97B371A5456}"/>
              </a:ext>
            </a:extLst>
          </p:cNvPr>
          <p:cNvSpPr txBox="1">
            <a:spLocks/>
          </p:cNvSpPr>
          <p:nvPr/>
        </p:nvSpPr>
        <p:spPr>
          <a:xfrm>
            <a:off x="78994" y="411510"/>
            <a:ext cx="8892480" cy="40324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lnSpc>
                <a:spcPct val="150000"/>
              </a:lnSpc>
              <a:buFont typeface="Arial" panose="020B0604020202020204" pitchFamily="34" charset="0"/>
              <a:buNone/>
              <a:tabLst>
                <a:tab pos="1371600" algn="l"/>
              </a:tabLst>
            </a:pPr>
            <a:endParaRPr lang="de-DE" sz="100" dirty="0"/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r>
              <a:rPr lang="de-DE" sz="1800" dirty="0"/>
              <a:t>Forschungsprojekt 2015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r>
              <a:rPr lang="de-DE" sz="1800" dirty="0"/>
              <a:t>Transfer in die Praxis seit 2019 in ILE und LEADER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r>
              <a:rPr lang="de-DE" sz="1800" dirty="0"/>
              <a:t>Handbücher 2023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endParaRPr lang="de-DE" sz="1800" dirty="0"/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endParaRPr lang="de-DE" sz="1800" dirty="0"/>
          </a:p>
          <a:p>
            <a:pPr marL="114300" indent="0">
              <a:lnSpc>
                <a:spcPct val="150000"/>
              </a:lnSpc>
              <a:buNone/>
              <a:tabLst>
                <a:tab pos="1371600" algn="l"/>
              </a:tabLst>
            </a:pPr>
            <a:endParaRPr lang="de-DE" sz="1000" dirty="0"/>
          </a:p>
          <a:p>
            <a:pPr marL="114300" indent="0">
              <a:lnSpc>
                <a:spcPct val="150000"/>
              </a:lnSpc>
              <a:buFont typeface="Arial" panose="020B0604020202020204" pitchFamily="34" charset="0"/>
              <a:buNone/>
              <a:tabLst>
                <a:tab pos="1371600" algn="l"/>
              </a:tabLst>
            </a:pPr>
            <a:endParaRPr lang="de-DE" dirty="0"/>
          </a:p>
          <a:p>
            <a:pPr marL="114300" indent="0">
              <a:lnSpc>
                <a:spcPct val="150000"/>
              </a:lnSpc>
              <a:buFont typeface="Arial" panose="020B0604020202020204" pitchFamily="34" charset="0"/>
              <a:buNone/>
              <a:tabLst>
                <a:tab pos="1371600" algn="l"/>
              </a:tabLst>
            </a:pPr>
            <a:endParaRPr lang="de-DE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DB9CE2DA-3209-692B-5818-B4DCF45BD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1605621"/>
            <a:ext cx="2025724" cy="2880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B92FC46-F52A-A8D2-6C34-FD4F7DEED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1605621"/>
            <a:ext cx="200488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20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">
            <a:extLst>
              <a:ext uri="{FF2B5EF4-FFF2-40B4-BE49-F238E27FC236}">
                <a16:creationId xmlns:a16="http://schemas.microsoft.com/office/drawing/2014/main" id="{2EEFD31F-018E-4C9D-4F3B-B93FFA91233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292725" cy="3397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b="1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Resilienz und Landentwicklung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1753B971-BCF9-A0FE-2214-C97B371A5456}"/>
              </a:ext>
            </a:extLst>
          </p:cNvPr>
          <p:cNvSpPr txBox="1">
            <a:spLocks/>
          </p:cNvSpPr>
          <p:nvPr/>
        </p:nvSpPr>
        <p:spPr>
          <a:xfrm>
            <a:off x="0" y="267494"/>
            <a:ext cx="8892480" cy="44644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lnSpc>
                <a:spcPct val="150000"/>
              </a:lnSpc>
              <a:buFont typeface="Arial" panose="020B0604020202020204" pitchFamily="34" charset="0"/>
              <a:buNone/>
              <a:tabLst>
                <a:tab pos="1371600" algn="l"/>
              </a:tabLst>
            </a:pPr>
            <a:endParaRPr lang="de-DE" sz="100" dirty="0"/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r>
              <a:rPr lang="de-DE" sz="1800" dirty="0"/>
              <a:t>Wir befinden uns insbesondere vor dem Hintergrund der ökologischen sowie klimatischen Veränderungen und der Digitalisierung – in einer wirtschaftlichen und gesamt-gesellschaftlichen Zeitenwende.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r>
              <a:rPr lang="de-DE" sz="1800" dirty="0"/>
              <a:t>Wir müssen in den Bereichen „Soziales“, „Ökologie“ und „Ökonomie“ vernetzt denken und handeln und dies mit besonderer Berücksichtigung der Region. 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r>
              <a:rPr lang="de-DE" sz="1800" dirty="0"/>
              <a:t>Insgesamt sollen Abhängigkeiten reduziert, Fremdversorgungsysteme zurückgedrängt und die Gestaltungsmöglichkeiten vor Ort gestärkt werden. Dazu sollen die örtlichen Ressourcen und Fähigkeiten genutzt werden.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r>
              <a:rPr lang="de-DE" sz="1800" dirty="0"/>
              <a:t>Dr. Widmann, TFZ: </a:t>
            </a:r>
            <a:r>
              <a:rPr lang="de-DE" sz="1800" u="sng" dirty="0">
                <a:solidFill>
                  <a:srgbClr val="FF0000"/>
                </a:solidFill>
              </a:rPr>
              <a:t>„… damit wir in Zukunft von den Zinsen und nicht vom Ersparten des Planeten leben!“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endParaRPr lang="de-DE" sz="1800" dirty="0"/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endParaRPr lang="de-DE" sz="1800" dirty="0"/>
          </a:p>
          <a:p>
            <a:pPr marL="114300" indent="0">
              <a:lnSpc>
                <a:spcPct val="150000"/>
              </a:lnSpc>
              <a:buNone/>
              <a:tabLst>
                <a:tab pos="1371600" algn="l"/>
              </a:tabLst>
            </a:pPr>
            <a:endParaRPr lang="de-DE" sz="1000" dirty="0"/>
          </a:p>
          <a:p>
            <a:pPr marL="114300" indent="0">
              <a:lnSpc>
                <a:spcPct val="150000"/>
              </a:lnSpc>
              <a:buFont typeface="Arial" panose="020B0604020202020204" pitchFamily="34" charset="0"/>
              <a:buNone/>
              <a:tabLst>
                <a:tab pos="1371600" algn="l"/>
              </a:tabLst>
            </a:pPr>
            <a:endParaRPr lang="de-DE" dirty="0"/>
          </a:p>
          <a:p>
            <a:pPr marL="114300" indent="0">
              <a:lnSpc>
                <a:spcPct val="150000"/>
              </a:lnSpc>
              <a:buFont typeface="Arial" panose="020B0604020202020204" pitchFamily="34" charset="0"/>
              <a:buNone/>
              <a:tabLst>
                <a:tab pos="1371600" algn="l"/>
              </a:tabLs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0112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">
            <a:extLst>
              <a:ext uri="{FF2B5EF4-FFF2-40B4-BE49-F238E27FC236}">
                <a16:creationId xmlns:a16="http://schemas.microsoft.com/office/drawing/2014/main" id="{2EEFD31F-018E-4C9D-4F3B-B93FFA91233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292725" cy="3397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b="1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Resilienz und Landentwicklung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1753B971-BCF9-A0FE-2214-C97B371A5456}"/>
              </a:ext>
            </a:extLst>
          </p:cNvPr>
          <p:cNvSpPr txBox="1">
            <a:spLocks/>
          </p:cNvSpPr>
          <p:nvPr/>
        </p:nvSpPr>
        <p:spPr>
          <a:xfrm>
            <a:off x="78994" y="411510"/>
            <a:ext cx="8892480" cy="42484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lnSpc>
                <a:spcPct val="150000"/>
              </a:lnSpc>
              <a:buFont typeface="Arial" panose="020B0604020202020204" pitchFamily="34" charset="0"/>
              <a:buNone/>
              <a:tabLst>
                <a:tab pos="1371600" algn="l"/>
              </a:tabLst>
            </a:pPr>
            <a:endParaRPr lang="de-DE" sz="100" dirty="0"/>
          </a:p>
          <a:p>
            <a:pPr marL="400050" indent="-285750">
              <a:lnSpc>
                <a:spcPct val="150000"/>
              </a:lnSpc>
              <a:spcBef>
                <a:spcPts val="0"/>
              </a:spcBef>
              <a:tabLst>
                <a:tab pos="1371600" algn="l"/>
              </a:tabLst>
            </a:pPr>
            <a:r>
              <a:rPr lang="de-DE" sz="1800" dirty="0"/>
              <a:t>7 Themenfelder der Resilienz</a:t>
            </a:r>
          </a:p>
          <a:p>
            <a:pPr marL="800100" lvl="1">
              <a:lnSpc>
                <a:spcPct val="150000"/>
              </a:lnSpc>
              <a:tabLst>
                <a:tab pos="1371600" algn="l"/>
              </a:tabLst>
            </a:pPr>
            <a:r>
              <a:rPr lang="de-DE" sz="1400" b="1" dirty="0"/>
              <a:t>Soziales &amp; Versorgung: </a:t>
            </a:r>
            <a:r>
              <a:rPr lang="de-DE" sz="1400" dirty="0"/>
              <a:t>Demografische Entwicklung, Versorgung, Sozialer Zusammenhalt, Kultur &amp; Bildung</a:t>
            </a:r>
          </a:p>
          <a:p>
            <a:pPr marL="800100" lvl="1">
              <a:lnSpc>
                <a:spcPct val="150000"/>
              </a:lnSpc>
              <a:tabLst>
                <a:tab pos="1371600" algn="l"/>
              </a:tabLst>
            </a:pPr>
            <a:r>
              <a:rPr lang="de-DE" sz="1400" b="1" dirty="0"/>
              <a:t>Siedlungsentwicklung, Bauen &amp; Wohnen: </a:t>
            </a:r>
            <a:r>
              <a:rPr lang="de-DE" sz="1400" dirty="0"/>
              <a:t>Flächensparende Siedlungsentwicklung, effektive Nutzung vorhandener Bausubstanz, nachhaltiges Bauen</a:t>
            </a:r>
          </a:p>
          <a:p>
            <a:pPr marL="800100" lvl="1">
              <a:lnSpc>
                <a:spcPct val="150000"/>
              </a:lnSpc>
              <a:tabLst>
                <a:tab pos="1371600" algn="l"/>
              </a:tabLst>
            </a:pPr>
            <a:r>
              <a:rPr lang="de-DE" sz="1400" b="1" dirty="0"/>
              <a:t>Mobilität &amp; Erreichbarkeit: </a:t>
            </a:r>
            <a:r>
              <a:rPr lang="de-DE" sz="1400" dirty="0"/>
              <a:t>CO2-arme Mobilität und Erreichbarkeit</a:t>
            </a:r>
          </a:p>
          <a:p>
            <a:pPr marL="800100" lvl="1">
              <a:lnSpc>
                <a:spcPct val="150000"/>
              </a:lnSpc>
              <a:tabLst>
                <a:tab pos="1371600" algn="l"/>
              </a:tabLst>
            </a:pPr>
            <a:r>
              <a:rPr lang="de-DE" sz="1400" b="1" dirty="0"/>
              <a:t>Wirtschaft, Tourismus &amp; Konsum: </a:t>
            </a:r>
            <a:r>
              <a:rPr lang="de-DE" sz="1400" dirty="0"/>
              <a:t>Regionale Wirtschaftskreisläufe, nachhaltiger Tourismus und regionaler Konsum</a:t>
            </a:r>
          </a:p>
          <a:p>
            <a:pPr marL="800100" lvl="1">
              <a:lnSpc>
                <a:spcPct val="150000"/>
              </a:lnSpc>
              <a:tabLst>
                <a:tab pos="1371600" algn="l"/>
              </a:tabLst>
            </a:pPr>
            <a:r>
              <a:rPr lang="de-DE" sz="1400" b="1" dirty="0"/>
              <a:t>Energie &amp; Klimaschutz: </a:t>
            </a:r>
            <a:r>
              <a:rPr lang="de-DE" sz="1400" dirty="0"/>
              <a:t>Energieeinsparung, Energieeffizienz und erneuerbare Energien</a:t>
            </a:r>
          </a:p>
          <a:p>
            <a:pPr marL="800100" lvl="1">
              <a:lnSpc>
                <a:spcPct val="150000"/>
              </a:lnSpc>
              <a:tabLst>
                <a:tab pos="1371600" algn="l"/>
              </a:tabLst>
            </a:pPr>
            <a:r>
              <a:rPr lang="de-DE" sz="1400" b="1" dirty="0"/>
              <a:t>Land- und Forstwirtschaft: nachwachsende Rohstoffe &amp; Ernährung: </a:t>
            </a:r>
            <a:r>
              <a:rPr lang="de-DE" sz="1400" dirty="0"/>
              <a:t>Nachhaltige Strukturen und Vorgehensweisen in Land-, Forstwirtschaft und Ernährung</a:t>
            </a:r>
          </a:p>
          <a:p>
            <a:pPr marL="800100" lvl="1">
              <a:lnSpc>
                <a:spcPct val="150000"/>
              </a:lnSpc>
              <a:tabLst>
                <a:tab pos="1371600" algn="l"/>
              </a:tabLst>
            </a:pPr>
            <a:r>
              <a:rPr lang="de-DE" sz="1400" b="1" dirty="0"/>
              <a:t>Landschaft, Ökologie &amp; Biodiversität: </a:t>
            </a:r>
            <a:r>
              <a:rPr lang="de-DE" sz="1400" dirty="0"/>
              <a:t>Ökologisch ästhetische Landschaft, Orientierung an Ökologie &amp; Biodiversität</a:t>
            </a:r>
          </a:p>
          <a:p>
            <a:pPr marL="800100" lvl="1">
              <a:lnSpc>
                <a:spcPct val="150000"/>
              </a:lnSpc>
              <a:tabLst>
                <a:tab pos="1371600" algn="l"/>
              </a:tabLst>
            </a:pPr>
            <a:endParaRPr lang="de-DE" dirty="0"/>
          </a:p>
          <a:p>
            <a:pPr marL="114300" indent="0">
              <a:lnSpc>
                <a:spcPct val="150000"/>
              </a:lnSpc>
              <a:buFont typeface="Arial" panose="020B0604020202020204" pitchFamily="34" charset="0"/>
              <a:buNone/>
              <a:tabLst>
                <a:tab pos="1371600" algn="l"/>
              </a:tabLs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2177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">
            <a:extLst>
              <a:ext uri="{FF2B5EF4-FFF2-40B4-BE49-F238E27FC236}">
                <a16:creationId xmlns:a16="http://schemas.microsoft.com/office/drawing/2014/main" id="{2EEFD31F-018E-4C9D-4F3B-B93FFA91233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292725" cy="3397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b="1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Resilienz und Landentwicklung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57C9237-FC95-423C-68B0-F334F0225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342" y="523316"/>
            <a:ext cx="5767316" cy="40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24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">
            <a:extLst>
              <a:ext uri="{FF2B5EF4-FFF2-40B4-BE49-F238E27FC236}">
                <a16:creationId xmlns:a16="http://schemas.microsoft.com/office/drawing/2014/main" id="{2EEFD31F-018E-4C9D-4F3B-B93FFA91233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292725" cy="3397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b="1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Resilienz und Landentwicklung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ACCD2C7-8995-C967-3038-DAF60748AD22}"/>
              </a:ext>
            </a:extLst>
          </p:cNvPr>
          <p:cNvSpPr txBox="1"/>
          <p:nvPr/>
        </p:nvSpPr>
        <p:spPr>
          <a:xfrm>
            <a:off x="269879" y="555526"/>
            <a:ext cx="86946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Resilienz-Kurzcheck:</a:t>
            </a:r>
            <a:r>
              <a:rPr lang="de-DE" dirty="0"/>
              <a:t> Erster Einstieg in das Thema</a:t>
            </a:r>
          </a:p>
          <a:p>
            <a:endParaRPr lang="de-DE" dirty="0"/>
          </a:p>
          <a:p>
            <a:r>
              <a:rPr lang="de-DE" dirty="0"/>
              <a:t>Wie stark ist in den 7 Themenfeldern bereits die Orientierung an der Resilienz – werden die 5 Leitprinzipien ganz oder in Teilen beachtet? Dies kann entlang der folgenden dreiteiligen Skala eingeschätzt werden:</a:t>
            </a:r>
          </a:p>
          <a:p>
            <a:endParaRPr lang="de-DE" dirty="0"/>
          </a:p>
          <a:p>
            <a:r>
              <a:rPr lang="de-DE" dirty="0"/>
              <a:t>» Insgesamt gute Anknüpfung zur Resilienz</a:t>
            </a:r>
          </a:p>
          <a:p>
            <a:endParaRPr lang="de-DE" dirty="0"/>
          </a:p>
          <a:p>
            <a:r>
              <a:rPr lang="de-DE" dirty="0"/>
              <a:t>» Bezug zur Resilienz in Teilen vorhanden</a:t>
            </a:r>
          </a:p>
          <a:p>
            <a:endParaRPr lang="de-DE" dirty="0"/>
          </a:p>
          <a:p>
            <a:r>
              <a:rPr lang="de-DE" dirty="0"/>
              <a:t>» Noch geringe Ausrichtung an Resilienz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B16F435-94FC-CB6C-FC70-95E43C1AACEF}"/>
              </a:ext>
            </a:extLst>
          </p:cNvPr>
          <p:cNvSpPr txBox="1"/>
          <p:nvPr/>
        </p:nvSpPr>
        <p:spPr>
          <a:xfrm>
            <a:off x="5436096" y="1851670"/>
            <a:ext cx="3249925" cy="258532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>
                <a:solidFill>
                  <a:srgbClr val="FF0000"/>
                </a:solidFill>
              </a:rPr>
              <a:t>5 Leitprinzipien: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FF0000"/>
                </a:solidFill>
              </a:rPr>
              <a:t>Klimaschutz und Anpassung an den Klimawandel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FF0000"/>
                </a:solidFill>
              </a:rPr>
              <a:t>Ressourcenschutz und Artenvielfalt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FF0000"/>
                </a:solidFill>
              </a:rPr>
              <a:t>Sicherung der Daseinsvorsorge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FF0000"/>
                </a:solidFill>
              </a:rPr>
              <a:t>Regionale Wertschöpfung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FF0000"/>
                </a:solidFill>
              </a:rPr>
              <a:t>Sozialer Zusammenhalt </a:t>
            </a:r>
          </a:p>
        </p:txBody>
      </p:sp>
    </p:spTree>
    <p:extLst>
      <p:ext uri="{BB962C8B-B14F-4D97-AF65-F5344CB8AC3E}">
        <p14:creationId xmlns:p14="http://schemas.microsoft.com/office/powerpoint/2010/main" val="2786549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">
            <a:extLst>
              <a:ext uri="{FF2B5EF4-FFF2-40B4-BE49-F238E27FC236}">
                <a16:creationId xmlns:a16="http://schemas.microsoft.com/office/drawing/2014/main" id="{2EEFD31F-018E-4C9D-4F3B-B93FFA91233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292725" cy="3397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b="1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Resilienz und Landentwicklung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ACCD2C7-8995-C967-3038-DAF60748AD22}"/>
              </a:ext>
            </a:extLst>
          </p:cNvPr>
          <p:cNvSpPr txBox="1"/>
          <p:nvPr/>
        </p:nvSpPr>
        <p:spPr>
          <a:xfrm>
            <a:off x="269879" y="555526"/>
            <a:ext cx="40946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Verwundbarkeitsanalyse</a:t>
            </a:r>
          </a:p>
          <a:p>
            <a:r>
              <a:rPr lang="de-DE" dirty="0"/>
              <a:t>Welchen Gefährdungen ist unsere Region ausgesetzt? Welche Maßnahmen und Ansätze bestehen schon, um ihnen zu begegnen?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FFF6B9F-5A8A-F7CB-BD88-AAD4D40BD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812" y="555526"/>
            <a:ext cx="4320480" cy="377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12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">
            <a:extLst>
              <a:ext uri="{FF2B5EF4-FFF2-40B4-BE49-F238E27FC236}">
                <a16:creationId xmlns:a16="http://schemas.microsoft.com/office/drawing/2014/main" id="{2EEFD31F-018E-4C9D-4F3B-B93FFA91233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292725" cy="3397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b="1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Resilienz und Landentwicklung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1A6228C-BB07-17D8-2A15-EDB138268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555526"/>
            <a:ext cx="5427163" cy="3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11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feld 18">
            <a:extLst>
              <a:ext uri="{FF2B5EF4-FFF2-40B4-BE49-F238E27FC236}">
                <a16:creationId xmlns:a16="http://schemas.microsoft.com/office/drawing/2014/main" id="{24AE3EBB-D04B-4194-A380-0FFD3038C2A8}"/>
              </a:ext>
            </a:extLst>
          </p:cNvPr>
          <p:cNvSpPr txBox="1"/>
          <p:nvPr/>
        </p:nvSpPr>
        <p:spPr>
          <a:xfrm>
            <a:off x="323528" y="612706"/>
            <a:ext cx="777686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über 2.500 laufende Projekte in der Ländlichen Entwicklung (über 1000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TGen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Über 1.400 Dorferneuerungen in rd. 2.200 Dörfern, 958 Gemeinden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121 ILEs mit 938 Kommunen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Über 850 Flurneuordnungen und Landtäusche mit Bodenordnung, z.B. für Landwirtschaft, Biodiversität, Moorschutz, Wasserrückhalt in der Fläche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weitere Instrumente und Förderinitiativen wie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boden:ständig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FlurNatur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Land.belebt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HeimatUnternehmen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knapp 100 Projektgebiete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boden:ständig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11 regionale Netzwerke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HeimatUnternehmen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68 LEADER LAGs auf 86 % der Landesfläche</a:t>
            </a:r>
          </a:p>
        </p:txBody>
      </p:sp>
      <p:sp>
        <p:nvSpPr>
          <p:cNvPr id="20" name="Textplatzhalter 1">
            <a:extLst>
              <a:ext uri="{FF2B5EF4-FFF2-40B4-BE49-F238E27FC236}">
                <a16:creationId xmlns:a16="http://schemas.microsoft.com/office/drawing/2014/main" id="{C8EDEB93-715C-4448-B675-DBB810EA529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292725" cy="3397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b="1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Ländliche Entwicklung Eckdaten 31.12.2022</a:t>
            </a:r>
          </a:p>
        </p:txBody>
      </p:sp>
    </p:spTree>
    <p:extLst>
      <p:ext uri="{BB962C8B-B14F-4D97-AF65-F5344CB8AC3E}">
        <p14:creationId xmlns:p14="http://schemas.microsoft.com/office/powerpoint/2010/main" val="429781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Unser Auftrag – auf Landesebene</a:t>
            </a:r>
          </a:p>
        </p:txBody>
      </p:sp>
      <p:sp>
        <p:nvSpPr>
          <p:cNvPr id="3" name="Rechteck 2"/>
          <p:cNvSpPr/>
          <p:nvPr/>
        </p:nvSpPr>
        <p:spPr>
          <a:xfrm>
            <a:off x="683568" y="1419622"/>
            <a:ext cx="7416824" cy="3164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1225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Bürgermitwirkung und Projektträgerschaft in örtlicher Verantwortung</a:t>
            </a:r>
          </a:p>
          <a:p>
            <a:pPr marL="285750" indent="-285750" defTabSz="911225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Landmanagement als Kernkompetenz</a:t>
            </a:r>
          </a:p>
          <a:p>
            <a:pPr marL="285750" indent="-285750" defTabSz="911225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Planen, Koordinieren, Bauen, Finanzieren und Ordnen aus einer Hand</a:t>
            </a:r>
          </a:p>
          <a:p>
            <a:pPr defTabSz="911225">
              <a:lnSpc>
                <a:spcPct val="150000"/>
              </a:lnSpc>
              <a:spcBef>
                <a:spcPts val="600"/>
              </a:spcBef>
            </a:pPr>
            <a:r>
              <a:rPr lang="de-DE" kern="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Ländliche Entwicklung = Agiles Change Management (</a:t>
            </a:r>
            <a:r>
              <a:rPr lang="de-DE" sz="1200" kern="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Verbesserungen „in kleinen Häppchen“, von den Betroffenen selbst initiiert und umgesetzt)</a:t>
            </a:r>
            <a:endParaRPr lang="de-DE" kern="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1225">
              <a:lnSpc>
                <a:spcPct val="150000"/>
              </a:lnSpc>
              <a:spcBef>
                <a:spcPts val="600"/>
              </a:spcBef>
            </a:pPr>
            <a:r>
              <a:rPr lang="de-DE" b="1" kern="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de-DE" b="1" kern="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Chancenmanger</a:t>
            </a:r>
            <a:r>
              <a:rPr lang="de-DE" b="1" kern="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ländlichen Entwicklungsprozessen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83568" y="878510"/>
            <a:ext cx="403244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Unsere Grundprinzipien</a:t>
            </a:r>
          </a:p>
        </p:txBody>
      </p:sp>
    </p:spTree>
    <p:extLst>
      <p:ext uri="{BB962C8B-B14F-4D97-AF65-F5344CB8AC3E}">
        <p14:creationId xmlns:p14="http://schemas.microsoft.com/office/powerpoint/2010/main" val="4063131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4294967295"/>
          </p:nvPr>
        </p:nvSpPr>
        <p:spPr>
          <a:xfrm>
            <a:off x="323528" y="555526"/>
            <a:ext cx="8496944" cy="3888432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endParaRPr lang="de-DE" sz="24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Unsere Instrumente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204719"/>
              </p:ext>
            </p:extLst>
          </p:nvPr>
        </p:nvGraphicFramePr>
        <p:xfrm>
          <a:off x="539552" y="627534"/>
          <a:ext cx="8352928" cy="3808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095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INTEGRIERTE LÄNDLICHE ENTWICKLUNG</a:t>
                      </a:r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9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Gemeindeentwicklung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Dorferneuerung, einfache 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675">
                <a:tc>
                  <a:txBody>
                    <a:bodyPr/>
                    <a:lstStyle/>
                    <a:p>
                      <a:r>
                        <a:rPr lang="de-DE" dirty="0"/>
                        <a:t>Flurneuordnung</a:t>
                      </a:r>
                      <a:r>
                        <a:rPr lang="de-DE" baseline="0" dirty="0"/>
                        <a:t> / Bodenordnung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Infrastrukturmaßnahmen (Wegebau</a:t>
                      </a:r>
                      <a:r>
                        <a:rPr lang="de-DE" baseline="0" dirty="0"/>
                        <a:t>)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954">
                <a:tc>
                  <a:txBody>
                    <a:bodyPr/>
                    <a:lstStyle/>
                    <a:p>
                      <a:r>
                        <a:rPr lang="de-DE" dirty="0"/>
                        <a:t>Ökomodellregionen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Regionalbudget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954">
                <a:tc>
                  <a:txBody>
                    <a:bodyPr/>
                    <a:lstStyle/>
                    <a:p>
                      <a:r>
                        <a:rPr lang="de-DE" dirty="0"/>
                        <a:t>Kleinstunternehmerförderung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boden:ständig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9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/>
                        <a:t>HeimatUnternehmen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Land belebt - Biodiversität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954">
                <a:tc>
                  <a:txBody>
                    <a:bodyPr/>
                    <a:lstStyle/>
                    <a:p>
                      <a:r>
                        <a:rPr lang="de-DE" dirty="0"/>
                        <a:t>Innenentwicklung, VC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Flächensparen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0954">
                <a:tc>
                  <a:txBody>
                    <a:bodyPr/>
                    <a:lstStyle/>
                    <a:p>
                      <a:r>
                        <a:rPr lang="de-DE" dirty="0"/>
                        <a:t>Privatförderung in der Dorferneuerung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FlurNatur</a:t>
                      </a:r>
                      <a:r>
                        <a:rPr lang="de-DE" dirty="0"/>
                        <a:t> (</a:t>
                      </a:r>
                      <a:r>
                        <a:rPr lang="de-DE" baseline="0" dirty="0"/>
                        <a:t>Struktur- und Landschaftselemente), Streuobst für alle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0954">
                <a:tc>
                  <a:txBody>
                    <a:bodyPr/>
                    <a:lstStyle/>
                    <a:p>
                      <a:r>
                        <a:rPr lang="de-DE" dirty="0"/>
                        <a:t>Innen statt Außen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Schule der Dorf- und Landentwicklung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062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76BF84EE-8176-44E7-94B4-F2036A0EA188}"/>
              </a:ext>
            </a:extLst>
          </p:cNvPr>
          <p:cNvSpPr txBox="1"/>
          <p:nvPr/>
        </p:nvSpPr>
        <p:spPr>
          <a:xfrm>
            <a:off x="422865" y="494889"/>
            <a:ext cx="3644865" cy="326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Land.Perspektiven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Strategische Handlungsfelder</a:t>
            </a:r>
          </a:p>
          <a:p>
            <a:pPr marL="0" marR="0" lvl="0" indent="2698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1A336"/>
              </a:buClr>
              <a:buSzTx/>
              <a:buFont typeface="Arial" pitchFamily="34" charset="0"/>
              <a:buChar char="→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Perspektiven 2030</a:t>
            </a:r>
          </a:p>
          <a:p>
            <a:pPr marL="0" marR="0" lvl="0" indent="2698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1A336"/>
              </a:buClr>
              <a:buSzTx/>
              <a:buFont typeface="Arial" pitchFamily="34" charset="0"/>
              <a:buChar char="→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Maßnahmen der ILE</a:t>
            </a:r>
          </a:p>
          <a:p>
            <a:pPr marL="0" marR="0" lvl="0" indent="2698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1A336"/>
              </a:buClr>
              <a:buSzTx/>
              <a:buFont typeface="Arial" pitchFamily="34" charset="0"/>
              <a:buChar char="→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Grundlage für die Fortschreibung des Fördergrundsatzes „Integrierte ländliche Entwicklung“ auf Bundesebene</a:t>
            </a:r>
          </a:p>
          <a:p>
            <a:pPr marL="0" marR="0" lvl="0" indent="2698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1A336"/>
              </a:buClr>
              <a:buSzTx/>
              <a:buFont typeface="Arial" pitchFamily="34" charset="0"/>
              <a:buChar char="→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4A562D6-901F-449B-BC23-1FFBB26AF7FF}"/>
              </a:ext>
            </a:extLst>
          </p:cNvPr>
          <p:cNvGrpSpPr/>
          <p:nvPr/>
        </p:nvGrpSpPr>
        <p:grpSpPr>
          <a:xfrm>
            <a:off x="4067944" y="494890"/>
            <a:ext cx="4462607" cy="4153721"/>
            <a:chOff x="3691055" y="105195"/>
            <a:chExt cx="4606623" cy="4372484"/>
          </a:xfrm>
        </p:grpSpPr>
        <p:sp>
          <p:nvSpPr>
            <p:cNvPr id="2" name="Rechteck 1"/>
            <p:cNvSpPr/>
            <p:nvPr/>
          </p:nvSpPr>
          <p:spPr>
            <a:xfrm>
              <a:off x="4139803" y="4299347"/>
              <a:ext cx="270272" cy="857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E0BC1B56-41EF-4256-A865-E70D1C076122}"/>
                </a:ext>
              </a:extLst>
            </p:cNvPr>
            <p:cNvSpPr/>
            <p:nvPr/>
          </p:nvSpPr>
          <p:spPr>
            <a:xfrm>
              <a:off x="5148064" y="1491630"/>
              <a:ext cx="1690261" cy="1643425"/>
            </a:xfrm>
            <a:custGeom>
              <a:avLst/>
              <a:gdLst>
                <a:gd name="connsiteX0" fmla="*/ 0 w 1474691"/>
                <a:gd name="connsiteY0" fmla="*/ 245787 h 1474691"/>
                <a:gd name="connsiteX1" fmla="*/ 245787 w 1474691"/>
                <a:gd name="connsiteY1" fmla="*/ 0 h 1474691"/>
                <a:gd name="connsiteX2" fmla="*/ 1228904 w 1474691"/>
                <a:gd name="connsiteY2" fmla="*/ 0 h 1474691"/>
                <a:gd name="connsiteX3" fmla="*/ 1474691 w 1474691"/>
                <a:gd name="connsiteY3" fmla="*/ 245787 h 1474691"/>
                <a:gd name="connsiteX4" fmla="*/ 1474691 w 1474691"/>
                <a:gd name="connsiteY4" fmla="*/ 1228904 h 1474691"/>
                <a:gd name="connsiteX5" fmla="*/ 1228904 w 1474691"/>
                <a:gd name="connsiteY5" fmla="*/ 1474691 h 1474691"/>
                <a:gd name="connsiteX6" fmla="*/ 245787 w 1474691"/>
                <a:gd name="connsiteY6" fmla="*/ 1474691 h 1474691"/>
                <a:gd name="connsiteX7" fmla="*/ 0 w 1474691"/>
                <a:gd name="connsiteY7" fmla="*/ 1228904 h 1474691"/>
                <a:gd name="connsiteX8" fmla="*/ 0 w 1474691"/>
                <a:gd name="connsiteY8" fmla="*/ 245787 h 147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4691" h="1474691">
                  <a:moveTo>
                    <a:pt x="0" y="245787"/>
                  </a:moveTo>
                  <a:cubicBezTo>
                    <a:pt x="0" y="110043"/>
                    <a:pt x="110043" y="0"/>
                    <a:pt x="245787" y="0"/>
                  </a:cubicBezTo>
                  <a:lnTo>
                    <a:pt x="1228904" y="0"/>
                  </a:lnTo>
                  <a:cubicBezTo>
                    <a:pt x="1364648" y="0"/>
                    <a:pt x="1474691" y="110043"/>
                    <a:pt x="1474691" y="245787"/>
                  </a:cubicBezTo>
                  <a:lnTo>
                    <a:pt x="1474691" y="1228904"/>
                  </a:lnTo>
                  <a:cubicBezTo>
                    <a:pt x="1474691" y="1364648"/>
                    <a:pt x="1364648" y="1474691"/>
                    <a:pt x="1228904" y="1474691"/>
                  </a:cubicBezTo>
                  <a:lnTo>
                    <a:pt x="245787" y="1474691"/>
                  </a:lnTo>
                  <a:cubicBezTo>
                    <a:pt x="110043" y="1474691"/>
                    <a:pt x="0" y="1364648"/>
                    <a:pt x="0" y="1228904"/>
                  </a:cubicBezTo>
                  <a:lnTo>
                    <a:pt x="0" y="245787"/>
                  </a:lnTo>
                  <a:close/>
                </a:path>
              </a:pathLst>
            </a:custGeom>
            <a:solidFill>
              <a:srgbClr val="92D050"/>
            </a:solidFill>
            <a:scene3d>
              <a:camera prst="isometricOffAxis2Left" zoom="95000"/>
              <a:lightRig rig="flat" dir="t"/>
            </a:scene3d>
            <a:sp3d extrusionH="381000" contourW="38100" prstMaterial="matte">
              <a:contourClr>
                <a:schemeClr val="lt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7548" tIns="107548" rIns="107548" bIns="107548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Land.Perspektiven</a:t>
              </a: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2030</a:t>
              </a:r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84856DFE-320B-4F6A-BA20-D9AA715D01D1}"/>
                </a:ext>
              </a:extLst>
            </p:cNvPr>
            <p:cNvSpPr/>
            <p:nvPr/>
          </p:nvSpPr>
          <p:spPr>
            <a:xfrm rot="16200000">
              <a:off x="5822176" y="1048812"/>
              <a:ext cx="872836" cy="4571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732007" y="0"/>
                  </a:lnTo>
                </a:path>
              </a:pathLst>
            </a:custGeom>
            <a:noFill/>
            <a:scene3d>
              <a:camera prst="isometricOffAxis2Left" zoom="95000"/>
              <a:lightRig rig="flat" dir="t"/>
            </a:scene3d>
            <a:sp3d z="-40000" prstMaterial="matte"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DE8E8B5D-8AD1-4E8D-941E-0D2A4AAEF903}"/>
                </a:ext>
              </a:extLst>
            </p:cNvPr>
            <p:cNvSpPr/>
            <p:nvPr/>
          </p:nvSpPr>
          <p:spPr>
            <a:xfrm>
              <a:off x="5579553" y="105195"/>
              <a:ext cx="1205957" cy="1178130"/>
            </a:xfrm>
            <a:custGeom>
              <a:avLst/>
              <a:gdLst>
                <a:gd name="connsiteX0" fmla="*/ 0 w 988043"/>
                <a:gd name="connsiteY0" fmla="*/ 164677 h 988043"/>
                <a:gd name="connsiteX1" fmla="*/ 164677 w 988043"/>
                <a:gd name="connsiteY1" fmla="*/ 0 h 988043"/>
                <a:gd name="connsiteX2" fmla="*/ 823366 w 988043"/>
                <a:gd name="connsiteY2" fmla="*/ 0 h 988043"/>
                <a:gd name="connsiteX3" fmla="*/ 988043 w 988043"/>
                <a:gd name="connsiteY3" fmla="*/ 164677 h 988043"/>
                <a:gd name="connsiteX4" fmla="*/ 988043 w 988043"/>
                <a:gd name="connsiteY4" fmla="*/ 823366 h 988043"/>
                <a:gd name="connsiteX5" fmla="*/ 823366 w 988043"/>
                <a:gd name="connsiteY5" fmla="*/ 988043 h 988043"/>
                <a:gd name="connsiteX6" fmla="*/ 164677 w 988043"/>
                <a:gd name="connsiteY6" fmla="*/ 988043 h 988043"/>
                <a:gd name="connsiteX7" fmla="*/ 0 w 988043"/>
                <a:gd name="connsiteY7" fmla="*/ 823366 h 988043"/>
                <a:gd name="connsiteX8" fmla="*/ 0 w 988043"/>
                <a:gd name="connsiteY8" fmla="*/ 164677 h 98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8043" h="988043">
                  <a:moveTo>
                    <a:pt x="0" y="164677"/>
                  </a:moveTo>
                  <a:cubicBezTo>
                    <a:pt x="0" y="73728"/>
                    <a:pt x="73728" y="0"/>
                    <a:pt x="164677" y="0"/>
                  </a:cubicBezTo>
                  <a:lnTo>
                    <a:pt x="823366" y="0"/>
                  </a:lnTo>
                  <a:cubicBezTo>
                    <a:pt x="914315" y="0"/>
                    <a:pt x="988043" y="73728"/>
                    <a:pt x="988043" y="164677"/>
                  </a:cubicBezTo>
                  <a:lnTo>
                    <a:pt x="988043" y="823366"/>
                  </a:lnTo>
                  <a:cubicBezTo>
                    <a:pt x="988043" y="914315"/>
                    <a:pt x="914315" y="988043"/>
                    <a:pt x="823366" y="988043"/>
                  </a:cubicBezTo>
                  <a:lnTo>
                    <a:pt x="164677" y="988043"/>
                  </a:lnTo>
                  <a:cubicBezTo>
                    <a:pt x="73728" y="988043"/>
                    <a:pt x="0" y="914315"/>
                    <a:pt x="0" y="823366"/>
                  </a:cubicBezTo>
                  <a:lnTo>
                    <a:pt x="0" y="164677"/>
                  </a:lnTo>
                  <a:close/>
                </a:path>
              </a:pathLst>
            </a:custGeom>
            <a:solidFill>
              <a:srgbClr val="92D050"/>
            </a:solidFill>
            <a:scene3d>
              <a:camera prst="isometricOffAxis2Left" zoom="95000"/>
              <a:lightRig rig="flat" dir="t"/>
            </a:scene3d>
            <a:sp3d extrusionH="381000" contourW="38100" prstMaterial="matte">
              <a:contourClr>
                <a:schemeClr val="lt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3632" tIns="73632" rIns="73632" bIns="73632" numCol="1" spcCol="1270" anchor="ctr" anchorCtr="0">
              <a:noAutofit/>
            </a:bodyPr>
            <a:lstStyle/>
            <a:p>
              <a:pPr marL="0" marR="0" lvl="0" indent="0" algn="ctr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Zusammenarbeit in den Regionen und Kommunen stärken</a:t>
              </a: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DDDF1057-8B45-4AE6-B880-7A712EB566C1}"/>
                </a:ext>
              </a:extLst>
            </p:cNvPr>
            <p:cNvSpPr/>
            <p:nvPr/>
          </p:nvSpPr>
          <p:spPr>
            <a:xfrm rot="19800000">
              <a:off x="6805480" y="1634970"/>
              <a:ext cx="660947" cy="4571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541514" y="0"/>
                  </a:lnTo>
                </a:path>
              </a:pathLst>
            </a:custGeom>
            <a:noFill/>
            <a:scene3d>
              <a:camera prst="isometricOffAxis2Left" zoom="95000"/>
              <a:lightRig rig="flat" dir="t"/>
            </a:scene3d>
            <a:sp3d z="-40000" prstMaterial="matte"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FA156E8B-5428-4278-907D-E6B4FCB27A98}"/>
                </a:ext>
              </a:extLst>
            </p:cNvPr>
            <p:cNvSpPr/>
            <p:nvPr/>
          </p:nvSpPr>
          <p:spPr>
            <a:xfrm>
              <a:off x="7091721" y="753267"/>
              <a:ext cx="1205957" cy="1178130"/>
            </a:xfrm>
            <a:custGeom>
              <a:avLst/>
              <a:gdLst>
                <a:gd name="connsiteX0" fmla="*/ 0 w 988043"/>
                <a:gd name="connsiteY0" fmla="*/ 164677 h 988043"/>
                <a:gd name="connsiteX1" fmla="*/ 164677 w 988043"/>
                <a:gd name="connsiteY1" fmla="*/ 0 h 988043"/>
                <a:gd name="connsiteX2" fmla="*/ 823366 w 988043"/>
                <a:gd name="connsiteY2" fmla="*/ 0 h 988043"/>
                <a:gd name="connsiteX3" fmla="*/ 988043 w 988043"/>
                <a:gd name="connsiteY3" fmla="*/ 164677 h 988043"/>
                <a:gd name="connsiteX4" fmla="*/ 988043 w 988043"/>
                <a:gd name="connsiteY4" fmla="*/ 823366 h 988043"/>
                <a:gd name="connsiteX5" fmla="*/ 823366 w 988043"/>
                <a:gd name="connsiteY5" fmla="*/ 988043 h 988043"/>
                <a:gd name="connsiteX6" fmla="*/ 164677 w 988043"/>
                <a:gd name="connsiteY6" fmla="*/ 988043 h 988043"/>
                <a:gd name="connsiteX7" fmla="*/ 0 w 988043"/>
                <a:gd name="connsiteY7" fmla="*/ 823366 h 988043"/>
                <a:gd name="connsiteX8" fmla="*/ 0 w 988043"/>
                <a:gd name="connsiteY8" fmla="*/ 164677 h 98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8043" h="988043">
                  <a:moveTo>
                    <a:pt x="0" y="164677"/>
                  </a:moveTo>
                  <a:cubicBezTo>
                    <a:pt x="0" y="73728"/>
                    <a:pt x="73728" y="0"/>
                    <a:pt x="164677" y="0"/>
                  </a:cubicBezTo>
                  <a:lnTo>
                    <a:pt x="823366" y="0"/>
                  </a:lnTo>
                  <a:cubicBezTo>
                    <a:pt x="914315" y="0"/>
                    <a:pt x="988043" y="73728"/>
                    <a:pt x="988043" y="164677"/>
                  </a:cubicBezTo>
                  <a:lnTo>
                    <a:pt x="988043" y="823366"/>
                  </a:lnTo>
                  <a:cubicBezTo>
                    <a:pt x="988043" y="914315"/>
                    <a:pt x="914315" y="988043"/>
                    <a:pt x="823366" y="988043"/>
                  </a:cubicBezTo>
                  <a:lnTo>
                    <a:pt x="164677" y="988043"/>
                  </a:lnTo>
                  <a:cubicBezTo>
                    <a:pt x="73728" y="988043"/>
                    <a:pt x="0" y="914315"/>
                    <a:pt x="0" y="823366"/>
                  </a:cubicBezTo>
                  <a:lnTo>
                    <a:pt x="0" y="164677"/>
                  </a:lnTo>
                  <a:close/>
                </a:path>
              </a:pathLst>
            </a:custGeom>
            <a:solidFill>
              <a:srgbClr val="92D050"/>
            </a:solidFill>
            <a:scene3d>
              <a:camera prst="isometricOffAxis2Left" zoom="95000"/>
              <a:lightRig rig="flat" dir="t"/>
            </a:scene3d>
            <a:sp3d extrusionH="381000" contourW="38100" prstMaterial="matte">
              <a:contourClr>
                <a:schemeClr val="lt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3632" tIns="73632" rIns="73632" bIns="73632" numCol="1" spcCol="1270" anchor="ctr" anchorCtr="0">
              <a:noAutofit/>
            </a:bodyPr>
            <a:lstStyle/>
            <a:p>
              <a:pPr marL="0" marR="0" lvl="0" indent="0" algn="ctr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Attraktive und lebendige Dörfer entwickeln und sichern</a:t>
              </a: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5FFE8BF2-460E-4785-8207-77B2C007AA37}"/>
                </a:ext>
              </a:extLst>
            </p:cNvPr>
            <p:cNvSpPr/>
            <p:nvPr/>
          </p:nvSpPr>
          <p:spPr>
            <a:xfrm rot="1800000">
              <a:off x="6805480" y="2816856"/>
              <a:ext cx="660947" cy="4571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541514" y="0"/>
                  </a:lnTo>
                </a:path>
              </a:pathLst>
            </a:custGeom>
            <a:noFill/>
            <a:scene3d>
              <a:camera prst="isometricOffAxis2Left" zoom="95000"/>
              <a:lightRig rig="flat" dir="t"/>
            </a:scene3d>
            <a:sp3d z="-40000" prstMaterial="matte"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5DD61C70-4770-4AAF-8FB3-5231C953CBC8}"/>
                </a:ext>
              </a:extLst>
            </p:cNvPr>
            <p:cNvSpPr/>
            <p:nvPr/>
          </p:nvSpPr>
          <p:spPr>
            <a:xfrm>
              <a:off x="7091721" y="2579469"/>
              <a:ext cx="1205957" cy="1178130"/>
            </a:xfrm>
            <a:custGeom>
              <a:avLst/>
              <a:gdLst>
                <a:gd name="connsiteX0" fmla="*/ 0 w 988043"/>
                <a:gd name="connsiteY0" fmla="*/ 164677 h 988043"/>
                <a:gd name="connsiteX1" fmla="*/ 164677 w 988043"/>
                <a:gd name="connsiteY1" fmla="*/ 0 h 988043"/>
                <a:gd name="connsiteX2" fmla="*/ 823366 w 988043"/>
                <a:gd name="connsiteY2" fmla="*/ 0 h 988043"/>
                <a:gd name="connsiteX3" fmla="*/ 988043 w 988043"/>
                <a:gd name="connsiteY3" fmla="*/ 164677 h 988043"/>
                <a:gd name="connsiteX4" fmla="*/ 988043 w 988043"/>
                <a:gd name="connsiteY4" fmla="*/ 823366 h 988043"/>
                <a:gd name="connsiteX5" fmla="*/ 823366 w 988043"/>
                <a:gd name="connsiteY5" fmla="*/ 988043 h 988043"/>
                <a:gd name="connsiteX6" fmla="*/ 164677 w 988043"/>
                <a:gd name="connsiteY6" fmla="*/ 988043 h 988043"/>
                <a:gd name="connsiteX7" fmla="*/ 0 w 988043"/>
                <a:gd name="connsiteY7" fmla="*/ 823366 h 988043"/>
                <a:gd name="connsiteX8" fmla="*/ 0 w 988043"/>
                <a:gd name="connsiteY8" fmla="*/ 164677 h 98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8043" h="988043">
                  <a:moveTo>
                    <a:pt x="0" y="164677"/>
                  </a:moveTo>
                  <a:cubicBezTo>
                    <a:pt x="0" y="73728"/>
                    <a:pt x="73728" y="0"/>
                    <a:pt x="164677" y="0"/>
                  </a:cubicBezTo>
                  <a:lnTo>
                    <a:pt x="823366" y="0"/>
                  </a:lnTo>
                  <a:cubicBezTo>
                    <a:pt x="914315" y="0"/>
                    <a:pt x="988043" y="73728"/>
                    <a:pt x="988043" y="164677"/>
                  </a:cubicBezTo>
                  <a:lnTo>
                    <a:pt x="988043" y="823366"/>
                  </a:lnTo>
                  <a:cubicBezTo>
                    <a:pt x="988043" y="914315"/>
                    <a:pt x="914315" y="988043"/>
                    <a:pt x="823366" y="988043"/>
                  </a:cubicBezTo>
                  <a:lnTo>
                    <a:pt x="164677" y="988043"/>
                  </a:lnTo>
                  <a:cubicBezTo>
                    <a:pt x="73728" y="988043"/>
                    <a:pt x="0" y="914315"/>
                    <a:pt x="0" y="823366"/>
                  </a:cubicBezTo>
                  <a:lnTo>
                    <a:pt x="0" y="164677"/>
                  </a:lnTo>
                  <a:close/>
                </a:path>
              </a:pathLst>
            </a:custGeom>
            <a:solidFill>
              <a:srgbClr val="92D050"/>
            </a:solidFill>
            <a:scene3d>
              <a:camera prst="isometricOffAxis2Left" zoom="95000"/>
              <a:lightRig rig="flat" dir="t"/>
            </a:scene3d>
            <a:sp3d extrusionH="381000" contourW="38100" prstMaterial="matte">
              <a:contourClr>
                <a:schemeClr val="lt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3632" tIns="73632" rIns="73632" bIns="73632" numCol="1" spcCol="1270" anchor="ctr" anchorCtr="0">
              <a:noAutofit/>
            </a:bodyPr>
            <a:lstStyle/>
            <a:p>
              <a:pPr marL="0" marR="0" lvl="0" indent="0" algn="ctr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Ländliche Grundversorgung zukunftsfähig gestalten</a:t>
              </a: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BB1CCDF0-A64B-4BE0-A6D7-242A5FCF980A}"/>
                </a:ext>
              </a:extLst>
            </p:cNvPr>
            <p:cNvSpPr/>
            <p:nvPr/>
          </p:nvSpPr>
          <p:spPr>
            <a:xfrm rot="5400000" flipV="1">
              <a:off x="5435847" y="3425077"/>
              <a:ext cx="872838" cy="4571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732007" y="0"/>
                  </a:lnTo>
                </a:path>
              </a:pathLst>
            </a:custGeom>
            <a:noFill/>
            <a:scene3d>
              <a:camera prst="isometricOffAxis2Left" zoom="95000"/>
              <a:lightRig rig="flat" dir="t"/>
            </a:scene3d>
            <a:sp3d z="-40000" prstMaterial="matte"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4E97E457-8E9D-427E-8250-0D899EC379A0}"/>
                </a:ext>
              </a:extLst>
            </p:cNvPr>
            <p:cNvSpPr/>
            <p:nvPr/>
          </p:nvSpPr>
          <p:spPr>
            <a:xfrm>
              <a:off x="5201334" y="3299549"/>
              <a:ext cx="1205957" cy="1178130"/>
            </a:xfrm>
            <a:custGeom>
              <a:avLst/>
              <a:gdLst>
                <a:gd name="connsiteX0" fmla="*/ 0 w 988043"/>
                <a:gd name="connsiteY0" fmla="*/ 164677 h 988043"/>
                <a:gd name="connsiteX1" fmla="*/ 164677 w 988043"/>
                <a:gd name="connsiteY1" fmla="*/ 0 h 988043"/>
                <a:gd name="connsiteX2" fmla="*/ 823366 w 988043"/>
                <a:gd name="connsiteY2" fmla="*/ 0 h 988043"/>
                <a:gd name="connsiteX3" fmla="*/ 988043 w 988043"/>
                <a:gd name="connsiteY3" fmla="*/ 164677 h 988043"/>
                <a:gd name="connsiteX4" fmla="*/ 988043 w 988043"/>
                <a:gd name="connsiteY4" fmla="*/ 823366 h 988043"/>
                <a:gd name="connsiteX5" fmla="*/ 823366 w 988043"/>
                <a:gd name="connsiteY5" fmla="*/ 988043 h 988043"/>
                <a:gd name="connsiteX6" fmla="*/ 164677 w 988043"/>
                <a:gd name="connsiteY6" fmla="*/ 988043 h 988043"/>
                <a:gd name="connsiteX7" fmla="*/ 0 w 988043"/>
                <a:gd name="connsiteY7" fmla="*/ 823366 h 988043"/>
                <a:gd name="connsiteX8" fmla="*/ 0 w 988043"/>
                <a:gd name="connsiteY8" fmla="*/ 164677 h 98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8043" h="988043">
                  <a:moveTo>
                    <a:pt x="0" y="164677"/>
                  </a:moveTo>
                  <a:cubicBezTo>
                    <a:pt x="0" y="73728"/>
                    <a:pt x="73728" y="0"/>
                    <a:pt x="164677" y="0"/>
                  </a:cubicBezTo>
                  <a:lnTo>
                    <a:pt x="823366" y="0"/>
                  </a:lnTo>
                  <a:cubicBezTo>
                    <a:pt x="914315" y="0"/>
                    <a:pt x="988043" y="73728"/>
                    <a:pt x="988043" y="164677"/>
                  </a:cubicBezTo>
                  <a:lnTo>
                    <a:pt x="988043" y="823366"/>
                  </a:lnTo>
                  <a:cubicBezTo>
                    <a:pt x="988043" y="914315"/>
                    <a:pt x="914315" y="988043"/>
                    <a:pt x="823366" y="988043"/>
                  </a:cubicBezTo>
                  <a:lnTo>
                    <a:pt x="164677" y="988043"/>
                  </a:lnTo>
                  <a:cubicBezTo>
                    <a:pt x="73728" y="988043"/>
                    <a:pt x="0" y="914315"/>
                    <a:pt x="0" y="823366"/>
                  </a:cubicBezTo>
                  <a:lnTo>
                    <a:pt x="0" y="164677"/>
                  </a:lnTo>
                  <a:close/>
                </a:path>
              </a:pathLst>
            </a:custGeom>
            <a:solidFill>
              <a:srgbClr val="92D050"/>
            </a:solidFill>
            <a:scene3d>
              <a:camera prst="isometricOffAxis2Left" zoom="95000"/>
              <a:lightRig rig="flat" dir="t"/>
            </a:scene3d>
            <a:sp3d extrusionH="381000" contourW="38100" prstMaterial="matte">
              <a:contourClr>
                <a:schemeClr val="lt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3632" tIns="73632" rIns="73632" bIns="73632" numCol="1" spcCol="1270" anchor="ctr" anchorCtr="0">
              <a:noAutofit/>
            </a:bodyPr>
            <a:lstStyle/>
            <a:p>
              <a:pPr marL="0" marR="0" lvl="0" indent="0" algn="ctr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Landnutzung –  zukunftsfähig, resilient und klimaschonend gestalten</a:t>
              </a: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CA6A33D0-88E0-456A-BF2B-74B8AE0901C2}"/>
                </a:ext>
              </a:extLst>
            </p:cNvPr>
            <p:cNvSpPr/>
            <p:nvPr/>
          </p:nvSpPr>
          <p:spPr>
            <a:xfrm rot="9000000">
              <a:off x="4646253" y="2757140"/>
              <a:ext cx="660946" cy="4571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541514" y="0"/>
                  </a:lnTo>
                </a:path>
              </a:pathLst>
            </a:custGeom>
            <a:noFill/>
            <a:scene3d>
              <a:camera prst="isometricOffAxis2Left" zoom="95000"/>
              <a:lightRig rig="flat" dir="t"/>
            </a:scene3d>
            <a:sp3d z="-40000" prstMaterial="matte"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8FBC31F4-640E-4EC7-842C-1B99C55C6AFB}"/>
                </a:ext>
              </a:extLst>
            </p:cNvPr>
            <p:cNvSpPr/>
            <p:nvPr/>
          </p:nvSpPr>
          <p:spPr>
            <a:xfrm>
              <a:off x="3691055" y="2363445"/>
              <a:ext cx="1205957" cy="1178130"/>
            </a:xfrm>
            <a:custGeom>
              <a:avLst/>
              <a:gdLst>
                <a:gd name="connsiteX0" fmla="*/ 0 w 988043"/>
                <a:gd name="connsiteY0" fmla="*/ 164677 h 988043"/>
                <a:gd name="connsiteX1" fmla="*/ 164677 w 988043"/>
                <a:gd name="connsiteY1" fmla="*/ 0 h 988043"/>
                <a:gd name="connsiteX2" fmla="*/ 823366 w 988043"/>
                <a:gd name="connsiteY2" fmla="*/ 0 h 988043"/>
                <a:gd name="connsiteX3" fmla="*/ 988043 w 988043"/>
                <a:gd name="connsiteY3" fmla="*/ 164677 h 988043"/>
                <a:gd name="connsiteX4" fmla="*/ 988043 w 988043"/>
                <a:gd name="connsiteY4" fmla="*/ 823366 h 988043"/>
                <a:gd name="connsiteX5" fmla="*/ 823366 w 988043"/>
                <a:gd name="connsiteY5" fmla="*/ 988043 h 988043"/>
                <a:gd name="connsiteX6" fmla="*/ 164677 w 988043"/>
                <a:gd name="connsiteY6" fmla="*/ 988043 h 988043"/>
                <a:gd name="connsiteX7" fmla="*/ 0 w 988043"/>
                <a:gd name="connsiteY7" fmla="*/ 823366 h 988043"/>
                <a:gd name="connsiteX8" fmla="*/ 0 w 988043"/>
                <a:gd name="connsiteY8" fmla="*/ 164677 h 98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8043" h="988043">
                  <a:moveTo>
                    <a:pt x="0" y="164677"/>
                  </a:moveTo>
                  <a:cubicBezTo>
                    <a:pt x="0" y="73728"/>
                    <a:pt x="73728" y="0"/>
                    <a:pt x="164677" y="0"/>
                  </a:cubicBezTo>
                  <a:lnTo>
                    <a:pt x="823366" y="0"/>
                  </a:lnTo>
                  <a:cubicBezTo>
                    <a:pt x="914315" y="0"/>
                    <a:pt x="988043" y="73728"/>
                    <a:pt x="988043" y="164677"/>
                  </a:cubicBezTo>
                  <a:lnTo>
                    <a:pt x="988043" y="823366"/>
                  </a:lnTo>
                  <a:cubicBezTo>
                    <a:pt x="988043" y="914315"/>
                    <a:pt x="914315" y="988043"/>
                    <a:pt x="823366" y="988043"/>
                  </a:cubicBezTo>
                  <a:lnTo>
                    <a:pt x="164677" y="988043"/>
                  </a:lnTo>
                  <a:cubicBezTo>
                    <a:pt x="73728" y="988043"/>
                    <a:pt x="0" y="914315"/>
                    <a:pt x="0" y="823366"/>
                  </a:cubicBezTo>
                  <a:lnTo>
                    <a:pt x="0" y="164677"/>
                  </a:lnTo>
                  <a:close/>
                </a:path>
              </a:pathLst>
            </a:custGeom>
            <a:solidFill>
              <a:srgbClr val="92D050"/>
            </a:solidFill>
            <a:scene3d>
              <a:camera prst="isometricOffAxis2Left" zoom="95000"/>
              <a:lightRig rig="flat" dir="t"/>
            </a:scene3d>
            <a:sp3d extrusionH="381000" contourW="38100" prstMaterial="matte">
              <a:contourClr>
                <a:schemeClr val="lt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3632" tIns="73632" rIns="73632" bIns="73632" numCol="1" spcCol="1270" anchor="ctr" anchorCtr="0">
              <a:noAutofit/>
            </a:bodyPr>
            <a:lstStyle/>
            <a:p>
              <a:pPr marL="0" marR="0" lvl="0" indent="0" algn="ctr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Wirtschaftskraft in den Regionen verbessern</a:t>
              </a: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7D02AECC-2B5A-459A-9D2F-0541C5B84372}"/>
                </a:ext>
              </a:extLst>
            </p:cNvPr>
            <p:cNvSpPr/>
            <p:nvPr/>
          </p:nvSpPr>
          <p:spPr>
            <a:xfrm rot="12600000" flipV="1">
              <a:off x="4717248" y="1589516"/>
              <a:ext cx="660947" cy="4571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541514" y="0"/>
                  </a:lnTo>
                </a:path>
              </a:pathLst>
            </a:custGeom>
            <a:noFill/>
            <a:scene3d>
              <a:camera prst="isometricOffAxis2Left" zoom="95000"/>
              <a:lightRig rig="flat" dir="t"/>
            </a:scene3d>
            <a:sp3d z="-40000" prstMaterial="matte"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A54AED9A-5E05-4BBA-BA87-2FED00F32D09}"/>
                </a:ext>
              </a:extLst>
            </p:cNvPr>
            <p:cNvSpPr/>
            <p:nvPr/>
          </p:nvSpPr>
          <p:spPr>
            <a:xfrm>
              <a:off x="3691055" y="825275"/>
              <a:ext cx="1205957" cy="1178130"/>
            </a:xfrm>
            <a:custGeom>
              <a:avLst/>
              <a:gdLst>
                <a:gd name="connsiteX0" fmla="*/ 0 w 988043"/>
                <a:gd name="connsiteY0" fmla="*/ 164677 h 988043"/>
                <a:gd name="connsiteX1" fmla="*/ 164677 w 988043"/>
                <a:gd name="connsiteY1" fmla="*/ 0 h 988043"/>
                <a:gd name="connsiteX2" fmla="*/ 823366 w 988043"/>
                <a:gd name="connsiteY2" fmla="*/ 0 h 988043"/>
                <a:gd name="connsiteX3" fmla="*/ 988043 w 988043"/>
                <a:gd name="connsiteY3" fmla="*/ 164677 h 988043"/>
                <a:gd name="connsiteX4" fmla="*/ 988043 w 988043"/>
                <a:gd name="connsiteY4" fmla="*/ 823366 h 988043"/>
                <a:gd name="connsiteX5" fmla="*/ 823366 w 988043"/>
                <a:gd name="connsiteY5" fmla="*/ 988043 h 988043"/>
                <a:gd name="connsiteX6" fmla="*/ 164677 w 988043"/>
                <a:gd name="connsiteY6" fmla="*/ 988043 h 988043"/>
                <a:gd name="connsiteX7" fmla="*/ 0 w 988043"/>
                <a:gd name="connsiteY7" fmla="*/ 823366 h 988043"/>
                <a:gd name="connsiteX8" fmla="*/ 0 w 988043"/>
                <a:gd name="connsiteY8" fmla="*/ 164677 h 98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8043" h="988043">
                  <a:moveTo>
                    <a:pt x="0" y="164677"/>
                  </a:moveTo>
                  <a:cubicBezTo>
                    <a:pt x="0" y="73728"/>
                    <a:pt x="73728" y="0"/>
                    <a:pt x="164677" y="0"/>
                  </a:cubicBezTo>
                  <a:lnTo>
                    <a:pt x="823366" y="0"/>
                  </a:lnTo>
                  <a:cubicBezTo>
                    <a:pt x="914315" y="0"/>
                    <a:pt x="988043" y="73728"/>
                    <a:pt x="988043" y="164677"/>
                  </a:cubicBezTo>
                  <a:lnTo>
                    <a:pt x="988043" y="823366"/>
                  </a:lnTo>
                  <a:cubicBezTo>
                    <a:pt x="988043" y="914315"/>
                    <a:pt x="914315" y="988043"/>
                    <a:pt x="823366" y="988043"/>
                  </a:cubicBezTo>
                  <a:lnTo>
                    <a:pt x="164677" y="988043"/>
                  </a:lnTo>
                  <a:cubicBezTo>
                    <a:pt x="73728" y="988043"/>
                    <a:pt x="0" y="914315"/>
                    <a:pt x="0" y="823366"/>
                  </a:cubicBezTo>
                  <a:lnTo>
                    <a:pt x="0" y="164677"/>
                  </a:lnTo>
                  <a:close/>
                </a:path>
              </a:pathLst>
            </a:custGeom>
            <a:solidFill>
              <a:srgbClr val="92D050"/>
            </a:solidFill>
            <a:scene3d>
              <a:camera prst="isometricOffAxis2Left" zoom="95000"/>
              <a:lightRig rig="flat" dir="t"/>
            </a:scene3d>
            <a:sp3d extrusionH="381000" contourW="38100" prstMaterial="matte">
              <a:contourClr>
                <a:schemeClr val="lt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3632" tIns="73632" rIns="73632" bIns="73632" numCol="1" spcCol="1270" anchor="ctr" anchorCtr="0">
              <a:noAutofit/>
            </a:bodyPr>
            <a:lstStyle/>
            <a:p>
              <a:pPr marL="0" marR="0" lvl="0" indent="0" algn="ctr" defTabSz="444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Nachhaltige Mobilitätsformen unterstützen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0080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3320D96-D062-0866-C2ED-17E3B6C839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Dorferneuerung und Innenentwicklung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935AFBA-55E9-35D5-2F39-C3CEBE5ED6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359" y="1275606"/>
            <a:ext cx="3373091" cy="2247807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8503F65-4320-8938-5CB6-2A14D0D3887E}"/>
              </a:ext>
            </a:extLst>
          </p:cNvPr>
          <p:cNvSpPr txBox="1"/>
          <p:nvPr/>
        </p:nvSpPr>
        <p:spPr>
          <a:xfrm>
            <a:off x="1043608" y="1779662"/>
            <a:ext cx="3096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Dorfmitte </a:t>
            </a:r>
            <a:r>
              <a:rPr lang="de-DE" sz="1600" dirty="0" err="1"/>
              <a:t>Wallesau</a:t>
            </a:r>
            <a:r>
              <a:rPr lang="de-DE" sz="1600" dirty="0"/>
              <a:t> </a:t>
            </a:r>
          </a:p>
          <a:p>
            <a:endParaRPr lang="de-DE" sz="1600" dirty="0"/>
          </a:p>
          <a:p>
            <a:r>
              <a:rPr lang="de-DE" sz="1600" dirty="0"/>
              <a:t>Sanierung und Ergänzung von Gebäuden und klimagerechte Freiraumgestaltung</a:t>
            </a:r>
          </a:p>
        </p:txBody>
      </p:sp>
    </p:spTree>
    <p:extLst>
      <p:ext uri="{BB962C8B-B14F-4D97-AF65-F5344CB8AC3E}">
        <p14:creationId xmlns:p14="http://schemas.microsoft.com/office/powerpoint/2010/main" val="2412498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09B3C4C-D23F-71B5-9DC8-E2BABA9DE1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Dorferneuerung und Innenentwicklung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06E0F7-D944-F74F-078D-B2E485DA48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dirty="0"/>
              <a:t>Förderung von Maßnahmen privater Bauherren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7B0978D-D0AD-4442-BF92-EF8D4BBF85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511" y="1275606"/>
            <a:ext cx="3569593" cy="237972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263BA5F-38A2-C1B9-2139-8D229EEDF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6" y="1278431"/>
            <a:ext cx="3569594" cy="237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66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3A2F2E7-E69C-A370-CA0B-10BF96E006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Dorferneuerung und Grundversorgung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C384CEE-EA4F-9C94-8462-81C6C66FD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0E67E12-3DE2-2E5C-3E1A-21CDDAB9B6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07" t="19752" r="61420" b="24516"/>
          <a:stretch/>
        </p:blipFill>
        <p:spPr bwMode="auto">
          <a:xfrm>
            <a:off x="5839262" y="847840"/>
            <a:ext cx="2319944" cy="15798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21D8E07-B47D-9242-A010-218AE47EA6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" r="1416" b="25066"/>
          <a:stretch/>
        </p:blipFill>
        <p:spPr>
          <a:xfrm>
            <a:off x="3279729" y="828000"/>
            <a:ext cx="2546289" cy="157989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B4BF6A5-8988-2CAD-496E-7546E9C78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97" y="817225"/>
            <a:ext cx="2387462" cy="159066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05A7737-EE80-0E98-530C-9AA0FD0E7C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3" t="18695" r="57231" b="16050"/>
          <a:stretch/>
        </p:blipFill>
        <p:spPr bwMode="auto">
          <a:xfrm>
            <a:off x="986170" y="2459415"/>
            <a:ext cx="3173445" cy="17738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09484D2-6983-FD43-B35B-A22737EA09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462" r="50176" b="19432"/>
          <a:stretch/>
        </p:blipFill>
        <p:spPr bwMode="auto">
          <a:xfrm>
            <a:off x="4134575" y="2439041"/>
            <a:ext cx="4023255" cy="18146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6AF139E-6396-CE0D-28ED-1D6968A1E9BC}"/>
              </a:ext>
            </a:extLst>
          </p:cNvPr>
          <p:cNvSpPr txBox="1"/>
          <p:nvPr/>
        </p:nvSpPr>
        <p:spPr>
          <a:xfrm>
            <a:off x="323528" y="429273"/>
            <a:ext cx="352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Förderung von Kleinstunternehmen</a:t>
            </a:r>
          </a:p>
        </p:txBody>
      </p:sp>
    </p:spTree>
    <p:extLst>
      <p:ext uri="{BB962C8B-B14F-4D97-AF65-F5344CB8AC3E}">
        <p14:creationId xmlns:p14="http://schemas.microsoft.com/office/powerpoint/2010/main" val="3494221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EF9AA7D-7755-562E-9C89-1C536E9ECA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"/>
            <a:ext cx="7668344" cy="339501"/>
          </a:xfrm>
        </p:spPr>
        <p:txBody>
          <a:bodyPr/>
          <a:lstStyle/>
          <a:p>
            <a:r>
              <a:rPr lang="de-DE" dirty="0"/>
              <a:t>Anpassung an den Klimawandel – Schwammdörfer / Schwammregion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8AFB79-4AFA-0087-46E8-E259B15630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2D2D60F-7710-6FF1-EBB5-49BBA0C325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8775"/>
            <a:ext cx="4104456" cy="403244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A128416-EDAF-CF2D-C77A-6E15F570EC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01" t="11379" r="19312" b="5291"/>
          <a:stretch/>
        </p:blipFill>
        <p:spPr bwMode="auto">
          <a:xfrm>
            <a:off x="1115616" y="411466"/>
            <a:ext cx="2952378" cy="42041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18359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756F904-5EA9-436A-9347-36395A5AEA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"/>
            <a:ext cx="7812360" cy="339501"/>
          </a:xfrm>
        </p:spPr>
        <p:txBody>
          <a:bodyPr/>
          <a:lstStyle/>
          <a:p>
            <a:r>
              <a:rPr lang="de-DE" dirty="0"/>
              <a:t>Anpassung an den Klimawandel – Schwammdörfer / Schwammregion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83F7F44-98D9-41CA-9CA8-5F8388260C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739" y="881165"/>
            <a:ext cx="3870689" cy="290301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1DD6B5D-F634-422F-A67E-F127A9B904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588" y="1337922"/>
            <a:ext cx="5184412" cy="291623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8760E55-F135-48A0-83BA-B3DC374B147E}"/>
              </a:ext>
            </a:extLst>
          </p:cNvPr>
          <p:cNvSpPr txBox="1"/>
          <p:nvPr/>
        </p:nvSpPr>
        <p:spPr>
          <a:xfrm>
            <a:off x="3906180" y="55103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Bachumgestaltung</a:t>
            </a:r>
          </a:p>
        </p:txBody>
      </p:sp>
    </p:spTree>
    <p:extLst>
      <p:ext uri="{BB962C8B-B14F-4D97-AF65-F5344CB8AC3E}">
        <p14:creationId xmlns:p14="http://schemas.microsoft.com/office/powerpoint/2010/main" val="4102338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3E60EF0-652F-4EFE-870F-E365B14935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"/>
            <a:ext cx="7164288" cy="339501"/>
          </a:xfrm>
        </p:spPr>
        <p:txBody>
          <a:bodyPr/>
          <a:lstStyle/>
          <a:p>
            <a:r>
              <a:rPr lang="de-DE" dirty="0"/>
              <a:t>Anpassung an den Klimawandel – Schwammdörfer / Schwammregion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2228405-DA75-47B4-BBB2-3C0FC84479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7280"/>
            <a:ext cx="9144000" cy="226894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91C8960-768C-4028-A7CC-B4CF4F897D3E}"/>
              </a:ext>
            </a:extLst>
          </p:cNvPr>
          <p:cNvSpPr txBox="1"/>
          <p:nvPr/>
        </p:nvSpPr>
        <p:spPr>
          <a:xfrm>
            <a:off x="395536" y="699542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dezentraler Wasserrückhalt</a:t>
            </a:r>
          </a:p>
        </p:txBody>
      </p:sp>
    </p:spTree>
    <p:extLst>
      <p:ext uri="{BB962C8B-B14F-4D97-AF65-F5344CB8AC3E}">
        <p14:creationId xmlns:p14="http://schemas.microsoft.com/office/powerpoint/2010/main" val="60694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Integrierte Ländliche Entwicklung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51520" y="843558"/>
            <a:ext cx="5400600" cy="3420000"/>
          </a:xfrm>
        </p:spPr>
        <p:txBody>
          <a:bodyPr/>
          <a:lstStyle/>
          <a:p>
            <a:r>
              <a:rPr lang="de-DE" dirty="0"/>
              <a:t>121 laufende ILE-Prozesse in Bayern</a:t>
            </a:r>
          </a:p>
          <a:p>
            <a:r>
              <a:rPr lang="de-DE" dirty="0"/>
              <a:t>938 Kommunen</a:t>
            </a:r>
          </a:p>
          <a:p>
            <a:r>
              <a:rPr lang="de-DE" dirty="0"/>
              <a:t>Themenbreite wie noch nie</a:t>
            </a:r>
          </a:p>
          <a:p>
            <a:pPr lvl="1"/>
            <a:r>
              <a:rPr lang="de-DE" dirty="0"/>
              <a:t>Handlungsfelder =&gt; regionale Vielfalt</a:t>
            </a:r>
          </a:p>
          <a:p>
            <a:pPr lvl="1"/>
            <a:r>
              <a:rPr lang="de-DE" dirty="0"/>
              <a:t>Resilienz – strukturiert in die Fläche bringen</a:t>
            </a:r>
            <a:br>
              <a:rPr lang="de-DE" dirty="0"/>
            </a:br>
            <a:r>
              <a:rPr lang="de-DE" dirty="0"/>
              <a:t>Modellprojekte =&gt; Wir wollen die Regionen unter dem Gesichtspunkt der Resilienz betrachten.</a:t>
            </a:r>
          </a:p>
          <a:p>
            <a:pPr lvl="1"/>
            <a:r>
              <a:rPr lang="de-DE" dirty="0"/>
              <a:t> Passen beispielsweise die Zielvorstellungen zusammen, passt die Organisation und passen die Strukturen. Wo gehört nachgesteuert und von wem?</a:t>
            </a:r>
          </a:p>
          <a:p>
            <a:pPr marL="914400" lvl="2" indent="0">
              <a:buNone/>
              <a:tabLst>
                <a:tab pos="1371600" algn="l"/>
              </a:tabLst>
            </a:pPr>
            <a:br>
              <a:rPr lang="de-DE" dirty="0">
                <a:ea typeface="Times New Roman"/>
              </a:rPr>
            </a:br>
            <a:endParaRPr lang="de-DE" dirty="0">
              <a:latin typeface="+mn-lt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A813311-2459-4E5A-B49D-6E49A633C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621038"/>
            <a:ext cx="3442062" cy="356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64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>
          <a:xfrm>
            <a:off x="0" y="1"/>
            <a:ext cx="7020272" cy="339501"/>
          </a:xfrm>
        </p:spPr>
        <p:txBody>
          <a:bodyPr/>
          <a:lstStyle/>
          <a:p>
            <a:r>
              <a:rPr lang="de-DE" dirty="0"/>
              <a:t>Integrierten Ländliche Entwicklung in Bayern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53E7F51-BE09-4BF6-A70A-AEBBBF096D9B}"/>
              </a:ext>
            </a:extLst>
          </p:cNvPr>
          <p:cNvSpPr txBox="1"/>
          <p:nvPr/>
        </p:nvSpPr>
        <p:spPr>
          <a:xfrm>
            <a:off x="383754" y="1347614"/>
            <a:ext cx="4320480" cy="1980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Regionalbudget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Verantwortung in die Region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Bewilligung für ein Kalenderjahr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Antrag von Bayern: Entfristung, BMF hat bereits zugestimmt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7006720-59C5-4A1B-B19C-DF892BC94A99}"/>
              </a:ext>
            </a:extLst>
          </p:cNvPr>
          <p:cNvSpPr txBox="1"/>
          <p:nvPr/>
        </p:nvSpPr>
        <p:spPr>
          <a:xfrm>
            <a:off x="5076056" y="1348656"/>
            <a:ext cx="3600400" cy="2031325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Regionalbudget 2020 - 2022: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FF0000"/>
                </a:solidFill>
              </a:rPr>
              <a:t>ca. 2600 Kleinprojekte für Vereine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FF0000"/>
                </a:solidFill>
              </a:rPr>
              <a:t>ca. 2250 Kleinprojekte  für Kommunen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FF0000"/>
                </a:solidFill>
              </a:rPr>
              <a:t>2022: 113 Anträge, ca. 8,8 Mio. € Fördermittel</a:t>
            </a:r>
          </a:p>
        </p:txBody>
      </p:sp>
    </p:spTree>
    <p:extLst>
      <p:ext uri="{BB962C8B-B14F-4D97-AF65-F5344CB8AC3E}">
        <p14:creationId xmlns:p14="http://schemas.microsoft.com/office/powerpoint/2010/main" val="3259676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>
          <a:xfrm>
            <a:off x="0" y="1"/>
            <a:ext cx="7020272" cy="339501"/>
          </a:xfrm>
        </p:spPr>
        <p:txBody>
          <a:bodyPr/>
          <a:lstStyle/>
          <a:p>
            <a:r>
              <a:rPr lang="de-DE" dirty="0"/>
              <a:t>Integrierten Ländliche Entwicklung in Bayern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369DCBF-2FF7-555B-4BF1-E30C2BAD4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29791"/>
            <a:ext cx="5290279" cy="408391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9ACC78A-9FDF-D8BD-C9F9-C9AC3176CB88}"/>
              </a:ext>
            </a:extLst>
          </p:cNvPr>
          <p:cNvSpPr txBox="1"/>
          <p:nvPr/>
        </p:nvSpPr>
        <p:spPr>
          <a:xfrm>
            <a:off x="5868144" y="987574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Jedes </a:t>
            </a:r>
            <a:r>
              <a:rPr lang="de-DE" b="1" dirty="0"/>
              <a:t>dritte</a:t>
            </a:r>
            <a:r>
              <a:rPr lang="de-DE" dirty="0"/>
              <a:t> Kleinprojekt „Kultur &amp; Soziales“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Jedes </a:t>
            </a:r>
            <a:r>
              <a:rPr lang="de-DE" b="1" dirty="0"/>
              <a:t>fünfte</a:t>
            </a:r>
            <a:r>
              <a:rPr lang="de-DE" dirty="0"/>
              <a:t> Kleinprojekt Erholung &amp; Tourismus </a:t>
            </a:r>
            <a:br>
              <a:rPr lang="de-DE" dirty="0"/>
            </a:br>
            <a:r>
              <a:rPr lang="de-DE" dirty="0"/>
              <a:t>Orts- und Innenentwicklung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66938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B19722C-D48A-A8C7-7AF8-A6758E48C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048" y="269708"/>
            <a:ext cx="7425312" cy="432000"/>
          </a:xfrm>
        </p:spPr>
        <p:txBody>
          <a:bodyPr/>
          <a:lstStyle/>
          <a:p>
            <a:r>
              <a:rPr lang="en-US" dirty="0"/>
              <a:t>Von der Smarten Gemeinde zur Smarten ILE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5A50170-690F-5780-294A-2A3FC24ED7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634" y="1558898"/>
            <a:ext cx="4784528" cy="2429299"/>
          </a:xfrm>
          <a:prstGeom prst="rect">
            <a:avLst/>
          </a:prstGeom>
        </p:spPr>
      </p:pic>
      <p:sp>
        <p:nvSpPr>
          <p:cNvPr id="5" name="Pfeil: eingekerbt nach rechts 4">
            <a:extLst>
              <a:ext uri="{FF2B5EF4-FFF2-40B4-BE49-F238E27FC236}">
                <a16:creationId xmlns:a16="http://schemas.microsoft.com/office/drawing/2014/main" id="{B6E30E22-85B6-8983-2BF1-085753305930}"/>
              </a:ext>
            </a:extLst>
          </p:cNvPr>
          <p:cNvSpPr/>
          <p:nvPr/>
        </p:nvSpPr>
        <p:spPr bwMode="auto">
          <a:xfrm>
            <a:off x="3131840" y="2369943"/>
            <a:ext cx="576064" cy="403605"/>
          </a:xfrm>
          <a:prstGeom prst="notched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5275D73-6A29-5F1C-B283-E367658D22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048" y="1931450"/>
            <a:ext cx="2632332" cy="128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96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78994" y="411510"/>
            <a:ext cx="8892480" cy="4032448"/>
          </a:xfrm>
        </p:spPr>
        <p:txBody>
          <a:bodyPr/>
          <a:lstStyle/>
          <a:p>
            <a:pPr marL="114300" indent="0">
              <a:lnSpc>
                <a:spcPct val="150000"/>
              </a:lnSpc>
              <a:buNone/>
              <a:tabLst>
                <a:tab pos="1371600" algn="l"/>
              </a:tabLst>
            </a:pPr>
            <a:endParaRPr lang="de-DE" sz="100" dirty="0"/>
          </a:p>
          <a:p>
            <a:pPr marL="114300" indent="0">
              <a:lnSpc>
                <a:spcPct val="150000"/>
              </a:lnSpc>
              <a:buNone/>
              <a:tabLst>
                <a:tab pos="1371600" algn="l"/>
              </a:tabLst>
            </a:pPr>
            <a:r>
              <a:rPr lang="de-DE" b="1" dirty="0">
                <a:solidFill>
                  <a:srgbClr val="92D050"/>
                </a:solidFill>
              </a:rPr>
              <a:t>Attraktive und lebendige Dörfer entwickeln und sichern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r>
              <a:rPr lang="de-DE" dirty="0"/>
              <a:t>Das attraktive und vitale Dorf der Zukunft </a:t>
            </a:r>
            <a:r>
              <a:rPr lang="de-DE" b="1" u="sng" dirty="0"/>
              <a:t>verbindet</a:t>
            </a:r>
            <a:r>
              <a:rPr lang="de-DE" dirty="0"/>
              <a:t> gesundes </a:t>
            </a:r>
            <a:r>
              <a:rPr lang="de-DE" u="sng" dirty="0"/>
              <a:t>Wohnen</a:t>
            </a:r>
            <a:r>
              <a:rPr lang="de-DE" dirty="0"/>
              <a:t>, modernes </a:t>
            </a:r>
            <a:r>
              <a:rPr lang="de-DE" u="sng" dirty="0"/>
              <a:t>Arbeiten</a:t>
            </a:r>
            <a:r>
              <a:rPr lang="de-DE" dirty="0"/>
              <a:t>, funktionierende </a:t>
            </a:r>
            <a:r>
              <a:rPr lang="de-DE" u="sng" dirty="0"/>
              <a:t>Grundversorgung</a:t>
            </a:r>
            <a:r>
              <a:rPr lang="de-DE" dirty="0"/>
              <a:t> und </a:t>
            </a:r>
            <a:r>
              <a:rPr lang="de-DE" u="sng" dirty="0"/>
              <a:t>soziales Umfeld </a:t>
            </a:r>
            <a:r>
              <a:rPr lang="de-DE" dirty="0"/>
              <a:t>miteinander.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r>
              <a:rPr lang="de-DE" dirty="0"/>
              <a:t>Alle Generationen leben gern in einem Dorf. 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r>
              <a:rPr lang="de-DE" dirty="0"/>
              <a:t>Der Ortskern ist ansprechend gestaltet und bietet alle notwendigen Funktionen. 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endParaRPr lang="de-DE" sz="1000" dirty="0"/>
          </a:p>
          <a:p>
            <a:pPr marL="114300" indent="0">
              <a:lnSpc>
                <a:spcPct val="150000"/>
              </a:lnSpc>
              <a:buNone/>
              <a:tabLst>
                <a:tab pos="1371600" algn="l"/>
              </a:tabLst>
            </a:pPr>
            <a:endParaRPr lang="de-DE" dirty="0"/>
          </a:p>
          <a:p>
            <a:pPr marL="114300" indent="0">
              <a:lnSpc>
                <a:spcPct val="150000"/>
              </a:lnSpc>
              <a:buNone/>
              <a:tabLst>
                <a:tab pos="1371600" algn="l"/>
              </a:tabLst>
            </a:pP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F9334EC-86D3-4A8C-900F-3AEFBD048AE3}"/>
              </a:ext>
            </a:extLst>
          </p:cNvPr>
          <p:cNvSpPr/>
          <p:nvPr/>
        </p:nvSpPr>
        <p:spPr>
          <a:xfrm>
            <a:off x="240758" y="987574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platzhalter 1">
            <a:extLst>
              <a:ext uri="{FF2B5EF4-FFF2-40B4-BE49-F238E27FC236}">
                <a16:creationId xmlns:a16="http://schemas.microsoft.com/office/drawing/2014/main" id="{34AF3C50-757A-4BD3-B314-11BB33D10CDD}"/>
              </a:ext>
            </a:extLst>
          </p:cNvPr>
          <p:cNvSpPr txBox="1">
            <a:spLocks noGrp="1"/>
          </p:cNvSpPr>
          <p:nvPr>
            <p:ph type="body" sz="quarter" idx="11"/>
          </p:nvPr>
        </p:nvSpPr>
        <p:spPr>
          <a:xfrm>
            <a:off x="0" y="0"/>
            <a:ext cx="5292725" cy="3397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 err="1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Land.Perspektiven</a:t>
            </a:r>
            <a:r>
              <a:rPr lang="de-DE" sz="1600" b="1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2030</a:t>
            </a:r>
          </a:p>
        </p:txBody>
      </p:sp>
    </p:spTree>
    <p:extLst>
      <p:ext uri="{BB962C8B-B14F-4D97-AF65-F5344CB8AC3E}">
        <p14:creationId xmlns:p14="http://schemas.microsoft.com/office/powerpoint/2010/main" val="1850236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">
            <a:extLst>
              <a:ext uri="{FF2B5EF4-FFF2-40B4-BE49-F238E27FC236}">
                <a16:creationId xmlns:a16="http://schemas.microsoft.com/office/drawing/2014/main" id="{592453EC-CC23-A64E-BF47-3B5667FCD67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460432" cy="3397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Wieso leistet die Ländliche Entwicklung einen Beitrag zur digitalen Transformation?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3008DA2-8BC9-FAAF-1401-7D9255DD8CC7}"/>
              </a:ext>
            </a:extLst>
          </p:cNvPr>
          <p:cNvSpPr txBox="1"/>
          <p:nvPr/>
        </p:nvSpPr>
        <p:spPr>
          <a:xfrm>
            <a:off x="179512" y="1002190"/>
            <a:ext cx="8640960" cy="25776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2000" b="1" dirty="0"/>
              <a:t>Digitalisierung als Querschnittsaufgabe </a:t>
            </a:r>
          </a:p>
          <a:p>
            <a:endParaRPr lang="de-DE" sz="2000" dirty="0"/>
          </a:p>
          <a:p>
            <a:r>
              <a:rPr lang="de-DE" sz="2000" dirty="0"/>
              <a:t>kann, </a:t>
            </a:r>
          </a:p>
          <a:p>
            <a:r>
              <a:rPr lang="de-DE" sz="2000" dirty="0"/>
              <a:t>muss aber nicht, </a:t>
            </a:r>
          </a:p>
          <a:p>
            <a:r>
              <a:rPr lang="de-DE" sz="2000" dirty="0"/>
              <a:t>dabei unterstützen, </a:t>
            </a:r>
          </a:p>
          <a:p>
            <a:endParaRPr lang="de-DE" sz="2000" dirty="0"/>
          </a:p>
          <a:p>
            <a:r>
              <a:rPr lang="de-DE" sz="2000" dirty="0"/>
              <a:t>damit unsere Gemeinden und damit die ländlichen Räume weiterhin den neuen Bedürfnissen gerecht werden und widerstandfähig in die Zukunft gehen können.</a:t>
            </a:r>
          </a:p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3115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">
            <a:extLst>
              <a:ext uri="{FF2B5EF4-FFF2-40B4-BE49-F238E27FC236}">
                <a16:creationId xmlns:a16="http://schemas.microsoft.com/office/drawing/2014/main" id="{592453EC-CC23-A64E-BF47-3B5667FCD67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460432" cy="3397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Wieso leistet die Ländliche Entwicklung einen Beitrag zur digitalen Transformation?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3008DA2-8BC9-FAAF-1401-7D9255DD8CC7}"/>
              </a:ext>
            </a:extLst>
          </p:cNvPr>
          <p:cNvSpPr txBox="1"/>
          <p:nvPr/>
        </p:nvSpPr>
        <p:spPr>
          <a:xfrm>
            <a:off x="251520" y="411510"/>
            <a:ext cx="8640960" cy="40324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Wir, die Ländliche Entwicklung in Bayern, wollen </a:t>
            </a:r>
            <a:r>
              <a:rPr lang="de-DE" dirty="0"/>
              <a:t>die Gemeinden und Regionen mit Hilfe der digitalen Transformation auf dem Weg zu einer vitalen Gemeinde und Region unterstützen.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Wir wollen</a:t>
            </a:r>
            <a:r>
              <a:rPr lang="de-DE" dirty="0"/>
              <a:t>, dass die Erkenntnisse aus dem „Digitalen Dorf Bayern“ in die Fläche gebracht werden und damit den ländlichen Raum stärken. </a:t>
            </a:r>
            <a:r>
              <a:rPr lang="de-DE" u="sng" dirty="0"/>
              <a:t>Deshalb auch dieses Projekt „Smarte Gemeinde“.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Wir wollen </a:t>
            </a:r>
            <a:r>
              <a:rPr lang="de-DE" dirty="0"/>
              <a:t>Dorfgemeinschaften bei der Initiierung von digitalen Lösungen zur Sicherung der Grundversorgung und des sozialen Zusammenhalts unterstützen.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Wir wollen </a:t>
            </a:r>
            <a:r>
              <a:rPr lang="de-DE" dirty="0"/>
              <a:t>die Anwendung neuer, auch digitaler Beteiligungsformate, in der Dorferneuerung, Flurneuordnung und in der Integrierten Ländlichen Entwicklung (ILE), beispielsweise bei Planungen oder bei Bürgerratsprozessen. </a:t>
            </a:r>
          </a:p>
        </p:txBody>
      </p:sp>
    </p:spTree>
    <p:extLst>
      <p:ext uri="{BB962C8B-B14F-4D97-AF65-F5344CB8AC3E}">
        <p14:creationId xmlns:p14="http://schemas.microsoft.com/office/powerpoint/2010/main" val="11220720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Digitale Transformation und Ländliche Entwicklung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5496" y="1071780"/>
            <a:ext cx="8892480" cy="2292058"/>
          </a:xfrm>
        </p:spPr>
        <p:txBody>
          <a:bodyPr/>
          <a:lstStyle/>
          <a:p>
            <a:pPr marL="400050" indent="-285750">
              <a:tabLst>
                <a:tab pos="1371600" algn="l"/>
              </a:tabLst>
            </a:pPr>
            <a:r>
              <a:rPr lang="de-DE" b="1" dirty="0"/>
              <a:t>Digital gleich innovativ? </a:t>
            </a:r>
            <a:r>
              <a:rPr lang="de-DE" dirty="0"/>
              <a:t>– Nicht ohne Strategie. Blinde Euphorie gegenüber digitalen Technologien und Arbeitsweisen macht nicht innovativ und zukunftsfähig.</a:t>
            </a:r>
          </a:p>
          <a:p>
            <a:pPr marL="114300" indent="0">
              <a:buNone/>
              <a:tabLst>
                <a:tab pos="1371600" algn="l"/>
              </a:tabLst>
            </a:pPr>
            <a:endParaRPr lang="de-DE" dirty="0"/>
          </a:p>
          <a:p>
            <a:pPr marL="400050" indent="-285750">
              <a:tabLst>
                <a:tab pos="1371600" algn="l"/>
              </a:tabLst>
            </a:pPr>
            <a:r>
              <a:rPr lang="de-DE" dirty="0"/>
              <a:t>Eine </a:t>
            </a:r>
            <a:r>
              <a:rPr lang="de-DE" b="1" dirty="0"/>
              <a:t>Digitalisierungsstrategie</a:t>
            </a:r>
            <a:r>
              <a:rPr lang="de-DE" dirty="0"/>
              <a:t> </a:t>
            </a:r>
            <a:r>
              <a:rPr lang="de-DE" u="sng" dirty="0"/>
              <a:t>und</a:t>
            </a:r>
            <a:r>
              <a:rPr lang="de-DE" dirty="0"/>
              <a:t> deren </a:t>
            </a:r>
            <a:r>
              <a:rPr lang="de-DE" b="1" dirty="0"/>
              <a:t>Umsetzung</a:t>
            </a:r>
            <a:r>
              <a:rPr lang="de-DE" dirty="0"/>
              <a:t> hilft dem ländlichen Raum: Kompetenzen, Produkte, Dienstleistungen erfahren Schritt für Schritt eine Generalüberholung zu einer neuen Wertschöpfung trotz Dezentralität.</a:t>
            </a:r>
          </a:p>
          <a:p>
            <a:pPr marL="400050" indent="-285750">
              <a:tabLst>
                <a:tab pos="1371600" algn="l"/>
              </a:tabLst>
            </a:pPr>
            <a:endParaRPr lang="de-DE" dirty="0"/>
          </a:p>
          <a:p>
            <a:pPr marL="114300" indent="0">
              <a:buNone/>
              <a:tabLst>
                <a:tab pos="1371600" algn="l"/>
              </a:tabLst>
            </a:pP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F9334EC-86D3-4A8C-900F-3AEFBD048AE3}"/>
              </a:ext>
            </a:extLst>
          </p:cNvPr>
          <p:cNvSpPr/>
          <p:nvPr/>
        </p:nvSpPr>
        <p:spPr>
          <a:xfrm>
            <a:off x="240758" y="987574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7186835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Digitale Transformation und Ländliche Entwicklung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125760" y="627534"/>
            <a:ext cx="8892480" cy="3456384"/>
          </a:xfrm>
        </p:spPr>
        <p:txBody>
          <a:bodyPr/>
          <a:lstStyle/>
          <a:p>
            <a:pPr marL="400050" indent="-285750">
              <a:tabLst>
                <a:tab pos="1371600" algn="l"/>
              </a:tabLst>
            </a:pPr>
            <a:r>
              <a:rPr lang="de-DE" dirty="0"/>
              <a:t>Im </a:t>
            </a:r>
            <a:r>
              <a:rPr lang="de-DE" b="1" dirty="0"/>
              <a:t>Dorf der Zukunft </a:t>
            </a:r>
            <a:r>
              <a:rPr lang="de-DE" dirty="0"/>
              <a:t>sind die Einrichtungen der Grundversorgung </a:t>
            </a:r>
            <a:r>
              <a:rPr lang="de-DE" b="1" dirty="0"/>
              <a:t>analog und oder digital</a:t>
            </a:r>
            <a:r>
              <a:rPr lang="de-DE" dirty="0"/>
              <a:t> gut erreichbar.</a:t>
            </a:r>
          </a:p>
          <a:p>
            <a:pPr marL="400050" indent="-285750">
              <a:tabLst>
                <a:tab pos="1371600" algn="l"/>
              </a:tabLst>
            </a:pPr>
            <a:endParaRPr lang="de-DE" dirty="0"/>
          </a:p>
          <a:p>
            <a:pPr marL="400050" indent="-285750">
              <a:tabLst>
                <a:tab pos="1371600" algn="l"/>
              </a:tabLst>
            </a:pPr>
            <a:r>
              <a:rPr lang="de-DE" dirty="0"/>
              <a:t>Durch den Ausbau der </a:t>
            </a:r>
            <a:r>
              <a:rPr lang="de-DE" b="1" dirty="0"/>
              <a:t>baulichen, sozialen und digitalen Infrastrukturen </a:t>
            </a:r>
            <a:r>
              <a:rPr lang="de-DE" dirty="0"/>
              <a:t>sowie den koordinierten Einsatz der verschiedenen Förderinstrumente </a:t>
            </a:r>
            <a:r>
              <a:rPr lang="de-DE" b="1" dirty="0"/>
              <a:t>Integrierte Ländliche Entwicklung, Gemeinde- und Dorfentwicklung</a:t>
            </a:r>
            <a:r>
              <a:rPr lang="de-DE" dirty="0"/>
              <a:t> wird eine </a:t>
            </a:r>
            <a:r>
              <a:rPr lang="de-DE" b="1" dirty="0"/>
              <a:t>vitale (Dorf-) Gemeinschaft</a:t>
            </a:r>
            <a:r>
              <a:rPr lang="de-DE" dirty="0"/>
              <a:t> und </a:t>
            </a:r>
            <a:r>
              <a:rPr lang="de-DE" b="1" dirty="0"/>
              <a:t>anpassungsfähige Region (Resilienz) </a:t>
            </a:r>
            <a:r>
              <a:rPr lang="de-DE" dirty="0"/>
              <a:t>unterstützt. </a:t>
            </a:r>
          </a:p>
          <a:p>
            <a:pPr marL="114300" indent="0" algn="ctr">
              <a:buNone/>
              <a:tabLst>
                <a:tab pos="1371600" algn="l"/>
              </a:tabLst>
            </a:pPr>
            <a:r>
              <a:rPr lang="de-DE" dirty="0"/>
              <a:t> </a:t>
            </a:r>
            <a:r>
              <a:rPr lang="de-DE" b="1" dirty="0">
                <a:solidFill>
                  <a:schemeClr val="accent1"/>
                </a:solidFill>
              </a:rPr>
              <a:t>Gleichwertige Lebensverhältnisse in ganz Bayern!</a:t>
            </a:r>
          </a:p>
          <a:p>
            <a:pPr marL="400050" indent="-285750">
              <a:tabLst>
                <a:tab pos="1371600" algn="l"/>
              </a:tabLst>
            </a:pPr>
            <a:endParaRPr lang="de-DE" dirty="0"/>
          </a:p>
          <a:p>
            <a:pPr marL="400050" indent="-285750">
              <a:tabLst>
                <a:tab pos="1371600" algn="l"/>
              </a:tabLst>
            </a:pPr>
            <a:r>
              <a:rPr lang="de-DE" dirty="0"/>
              <a:t>In der Planung und Umsetzung der Maßnahmen werden neben bewährten analogen auch </a:t>
            </a:r>
            <a:r>
              <a:rPr lang="de-DE" b="1" dirty="0"/>
              <a:t>digitale Planungstools und Werkzeuge </a:t>
            </a:r>
            <a:r>
              <a:rPr lang="de-DE" dirty="0"/>
              <a:t>eingesetzt, um die </a:t>
            </a:r>
            <a:r>
              <a:rPr lang="de-DE" b="1" dirty="0"/>
              <a:t>Interessen aller Beteiligter </a:t>
            </a:r>
            <a:r>
              <a:rPr lang="de-DE" dirty="0"/>
              <a:t>zu berücksichtigen.</a:t>
            </a:r>
          </a:p>
          <a:p>
            <a:pPr marL="114300" indent="0">
              <a:buNone/>
              <a:tabLst>
                <a:tab pos="1371600" algn="l"/>
              </a:tabLst>
            </a:pP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F9334EC-86D3-4A8C-900F-3AEFBD048AE3}"/>
              </a:ext>
            </a:extLst>
          </p:cNvPr>
          <p:cNvSpPr/>
          <p:nvPr/>
        </p:nvSpPr>
        <p:spPr>
          <a:xfrm>
            <a:off x="240758" y="987574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7720456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platzhalter 3"/>
          <p:cNvSpPr txBox="1">
            <a:spLocks noGrp="1"/>
          </p:cNvSpPr>
          <p:nvPr>
            <p:ph type="body" sz="quarter" idx="10"/>
          </p:nvPr>
        </p:nvSpPr>
        <p:spPr>
          <a:xfrm>
            <a:off x="323528" y="699542"/>
            <a:ext cx="3384376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buNone/>
            </a:pPr>
            <a:r>
              <a:rPr lang="de-DE" sz="3200" dirty="0">
                <a:solidFill>
                  <a:srgbClr val="000000"/>
                </a:solidFill>
              </a:rPr>
              <a:t>Ländliche Entwicklung braucht Mut und engagierte Menschen – so wie SIE!</a:t>
            </a:r>
          </a:p>
          <a:p>
            <a:pPr marL="0" indent="0" algn="l">
              <a:buNone/>
            </a:pPr>
            <a:endParaRPr lang="de-DE" sz="3200" dirty="0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83518"/>
            <a:ext cx="3025339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297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78994" y="411510"/>
            <a:ext cx="8892480" cy="4032448"/>
          </a:xfrm>
        </p:spPr>
        <p:txBody>
          <a:bodyPr/>
          <a:lstStyle/>
          <a:p>
            <a:pPr marL="114300" indent="0">
              <a:lnSpc>
                <a:spcPct val="150000"/>
              </a:lnSpc>
              <a:buNone/>
              <a:tabLst>
                <a:tab pos="1371600" algn="l"/>
              </a:tabLst>
            </a:pPr>
            <a:endParaRPr lang="de-DE" sz="100" dirty="0"/>
          </a:p>
          <a:p>
            <a:pPr marL="114300" indent="0">
              <a:lnSpc>
                <a:spcPct val="150000"/>
              </a:lnSpc>
              <a:buNone/>
              <a:tabLst>
                <a:tab pos="1371600" algn="l"/>
              </a:tabLst>
            </a:pPr>
            <a:r>
              <a:rPr lang="de-DE" b="1" dirty="0">
                <a:solidFill>
                  <a:srgbClr val="92D050"/>
                </a:solidFill>
              </a:rPr>
              <a:t>Ländliche Grundversorgung zukunftsfähig gestalten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r>
              <a:rPr lang="de-DE" dirty="0"/>
              <a:t>Die Einrichtungen bzw. Dienstleistungen der Grundversorgung sind </a:t>
            </a:r>
            <a:r>
              <a:rPr lang="de-DE" b="1" u="sng" dirty="0"/>
              <a:t>wohnortnah und digital </a:t>
            </a:r>
            <a:r>
              <a:rPr lang="de-DE" dirty="0"/>
              <a:t>gut erreichbar.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r>
              <a:rPr lang="de-DE" dirty="0"/>
              <a:t>Eine angepasste </a:t>
            </a:r>
            <a:r>
              <a:rPr lang="de-DE" b="1" u="sng" dirty="0"/>
              <a:t>bauliche, soziale und digitale Infrastruktur </a:t>
            </a:r>
            <a:r>
              <a:rPr lang="de-DE" dirty="0"/>
              <a:t>sichert ein vielfältiges, bedarfsgerechtes Angebot.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r>
              <a:rPr lang="de-DE" dirty="0"/>
              <a:t>Wohnortnahe Bildung, medizinische Betreuung und die Versorgung mit Waren des täglichen und unregelmäßigen Bedarfs sind gesichert.</a:t>
            </a:r>
          </a:p>
          <a:p>
            <a:pPr marL="114300" indent="0">
              <a:lnSpc>
                <a:spcPct val="150000"/>
              </a:lnSpc>
              <a:buNone/>
              <a:tabLst>
                <a:tab pos="1371600" algn="l"/>
              </a:tabLst>
            </a:pPr>
            <a:endParaRPr lang="de-DE" dirty="0"/>
          </a:p>
          <a:p>
            <a:pPr marL="114300" indent="0">
              <a:lnSpc>
                <a:spcPct val="150000"/>
              </a:lnSpc>
              <a:buNone/>
              <a:tabLst>
                <a:tab pos="1371600" algn="l"/>
              </a:tabLst>
            </a:pP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F9334EC-86D3-4A8C-900F-3AEFBD048AE3}"/>
              </a:ext>
            </a:extLst>
          </p:cNvPr>
          <p:cNvSpPr/>
          <p:nvPr/>
        </p:nvSpPr>
        <p:spPr>
          <a:xfrm>
            <a:off x="240758" y="987574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platzhalter 1">
            <a:extLst>
              <a:ext uri="{FF2B5EF4-FFF2-40B4-BE49-F238E27FC236}">
                <a16:creationId xmlns:a16="http://schemas.microsoft.com/office/drawing/2014/main" id="{34AF3C50-757A-4BD3-B314-11BB33D10CDD}"/>
              </a:ext>
            </a:extLst>
          </p:cNvPr>
          <p:cNvSpPr txBox="1">
            <a:spLocks noGrp="1"/>
          </p:cNvSpPr>
          <p:nvPr>
            <p:ph type="body" sz="quarter" idx="11"/>
          </p:nvPr>
        </p:nvSpPr>
        <p:spPr>
          <a:xfrm>
            <a:off x="0" y="0"/>
            <a:ext cx="5292725" cy="3397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 err="1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Land.Perspektiven</a:t>
            </a:r>
            <a:r>
              <a:rPr lang="de-DE" sz="1600" b="1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2030</a:t>
            </a:r>
          </a:p>
        </p:txBody>
      </p:sp>
    </p:spTree>
    <p:extLst>
      <p:ext uri="{BB962C8B-B14F-4D97-AF65-F5344CB8AC3E}">
        <p14:creationId xmlns:p14="http://schemas.microsoft.com/office/powerpoint/2010/main" val="1344091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Land.Perspektiven</a:t>
            </a:r>
            <a:r>
              <a:rPr lang="de-DE" dirty="0"/>
              <a:t> 2030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0" y="411510"/>
            <a:ext cx="8892480" cy="4104456"/>
          </a:xfrm>
        </p:spPr>
        <p:txBody>
          <a:bodyPr/>
          <a:lstStyle/>
          <a:p>
            <a:pPr marL="114300" indent="0">
              <a:lnSpc>
                <a:spcPct val="150000"/>
              </a:lnSpc>
              <a:buNone/>
              <a:tabLst>
                <a:tab pos="1371600" algn="l"/>
              </a:tabLst>
            </a:pPr>
            <a:r>
              <a:rPr lang="de-DE" b="1" dirty="0">
                <a:solidFill>
                  <a:srgbClr val="92D050"/>
                </a:solidFill>
              </a:rPr>
              <a:t>Landnutzung – zukunftsfähig, resilient und klimaschonend gestalten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r>
              <a:rPr lang="de-DE" b="1" u="sng" dirty="0"/>
              <a:t>Resiliente Kulturlandschaften und eine nachhaltige Landnutzung </a:t>
            </a:r>
            <a:r>
              <a:rPr lang="de-DE" dirty="0"/>
              <a:t>sichern die natürlichen Lebensgrundlagen, versorgen die Menschen mit gesunden Nahrungsmitteln und tragen zum Klimaschutz bei.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r>
              <a:rPr lang="de-DE" dirty="0"/>
              <a:t>Mittels </a:t>
            </a:r>
            <a:r>
              <a:rPr lang="de-DE" b="1" u="sng" dirty="0"/>
              <a:t>Flurbereinigung wird eine nachhaltige Landnutzung </a:t>
            </a:r>
            <a:r>
              <a:rPr lang="de-DE" dirty="0"/>
              <a:t>erreicht, werden Landnutzungskonflikte unter Beteiligung aller Akteurinnen und Akteure gelöst und dem Flächenverbrauch wird zielgerichtet entgegengewirkt.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r>
              <a:rPr lang="de-DE" dirty="0"/>
              <a:t>Zu </a:t>
            </a:r>
            <a:r>
              <a:rPr lang="de-DE" b="1" u="sng" dirty="0"/>
              <a:t>Klimaschutz- und Klimafolgenanpassung sowie zum Ausbau und zur Nutzung erneuerbarer Energien </a:t>
            </a:r>
            <a:r>
              <a:rPr lang="de-DE" dirty="0"/>
              <a:t>wird ein maßgeblicher Beitrag geleistet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endParaRPr lang="de-DE" dirty="0"/>
          </a:p>
          <a:p>
            <a:pPr marL="114300" indent="0">
              <a:lnSpc>
                <a:spcPct val="150000"/>
              </a:lnSpc>
              <a:buNone/>
              <a:tabLst>
                <a:tab pos="1371600" algn="l"/>
              </a:tabLst>
            </a:pP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F9334EC-86D3-4A8C-900F-3AEFBD048AE3}"/>
              </a:ext>
            </a:extLst>
          </p:cNvPr>
          <p:cNvSpPr/>
          <p:nvPr/>
        </p:nvSpPr>
        <p:spPr>
          <a:xfrm>
            <a:off x="240758" y="987574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36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Land.Perspektiven</a:t>
            </a:r>
            <a:r>
              <a:rPr lang="de-DE" dirty="0"/>
              <a:t> 2030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10762" y="555526"/>
            <a:ext cx="8892480" cy="4032448"/>
          </a:xfrm>
        </p:spPr>
        <p:txBody>
          <a:bodyPr/>
          <a:lstStyle/>
          <a:p>
            <a:pPr marL="114300" indent="0">
              <a:lnSpc>
                <a:spcPct val="150000"/>
              </a:lnSpc>
              <a:buNone/>
              <a:tabLst>
                <a:tab pos="1371600" algn="l"/>
              </a:tabLst>
            </a:pPr>
            <a:r>
              <a:rPr lang="de-DE" b="1" dirty="0">
                <a:solidFill>
                  <a:srgbClr val="92D050"/>
                </a:solidFill>
              </a:rPr>
              <a:t>Wirtschaftskraft in den Regionen verbessern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r>
              <a:rPr lang="de-DE" dirty="0"/>
              <a:t>Lokale und regionale Erwerbs- und Einkommensmöglichkeiten werden gezielt unterstützt und Existenzgründungen sowie Betriebsübernahmen in den Dörfern befördert. 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r>
              <a:rPr lang="de-DE" b="1" u="sng" dirty="0"/>
              <a:t>Digitale Lösungen </a:t>
            </a:r>
            <a:r>
              <a:rPr lang="de-DE" dirty="0"/>
              <a:t>integrieren das Dorf in den überregionalen Arbeitsmarkt und helfen den Fachkräftebedarf in den ländlichen Räumen zu decken. 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r>
              <a:rPr lang="de-DE" dirty="0"/>
              <a:t>Die Wirtschaft nutzt die Standortvorteile der ländlichen Räume. 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endParaRPr lang="de-DE" dirty="0"/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endParaRPr lang="de-DE" dirty="0"/>
          </a:p>
          <a:p>
            <a:pPr marL="114300" indent="0">
              <a:lnSpc>
                <a:spcPct val="150000"/>
              </a:lnSpc>
              <a:buNone/>
              <a:tabLst>
                <a:tab pos="1371600" algn="l"/>
              </a:tabLst>
            </a:pPr>
            <a:endParaRPr lang="de-DE" dirty="0"/>
          </a:p>
          <a:p>
            <a:pPr marL="114300" indent="0">
              <a:lnSpc>
                <a:spcPct val="150000"/>
              </a:lnSpc>
              <a:buNone/>
              <a:tabLst>
                <a:tab pos="1371600" algn="l"/>
              </a:tabLst>
            </a:pP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F9334EC-86D3-4A8C-900F-3AEFBD048AE3}"/>
              </a:ext>
            </a:extLst>
          </p:cNvPr>
          <p:cNvSpPr/>
          <p:nvPr/>
        </p:nvSpPr>
        <p:spPr>
          <a:xfrm>
            <a:off x="240758" y="987574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198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Land.Perspektiven</a:t>
            </a:r>
            <a:r>
              <a:rPr lang="de-DE" dirty="0"/>
              <a:t> 2030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125760" y="627534"/>
            <a:ext cx="8892480" cy="3354371"/>
          </a:xfrm>
        </p:spPr>
        <p:txBody>
          <a:bodyPr/>
          <a:lstStyle/>
          <a:p>
            <a:pPr marL="114300" indent="0">
              <a:lnSpc>
                <a:spcPct val="150000"/>
              </a:lnSpc>
              <a:buNone/>
              <a:tabLst>
                <a:tab pos="1371600" algn="l"/>
              </a:tabLst>
            </a:pPr>
            <a:r>
              <a:rPr lang="de-DE" b="1" dirty="0">
                <a:solidFill>
                  <a:srgbClr val="92D050"/>
                </a:solidFill>
              </a:rPr>
              <a:t>Nachhaltige Mobilität und Erreichbarkeit unterstützen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r>
              <a:rPr lang="de-DE" dirty="0"/>
              <a:t>Verlässliche, </a:t>
            </a:r>
            <a:r>
              <a:rPr lang="de-DE" b="1" u="sng" dirty="0"/>
              <a:t>orts- und bedarfsgerechte Mobilitätsangebote </a:t>
            </a:r>
            <a:r>
              <a:rPr lang="de-DE" dirty="0"/>
              <a:t>bestehen und ergänzen den ÖPNV. 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r>
              <a:rPr lang="de-DE" dirty="0"/>
              <a:t>Infrastrukturelle Voraussetzungen für E-Mobilität, autonomen Transport und autonomes Fahren sind vorhanden. 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r>
              <a:rPr lang="de-DE" dirty="0"/>
              <a:t>Ortsbezogene Daten zu den Mobilitätsbedürfnissen der Menschen sind vorhanden und in Mobilitätskarten visualisiert.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endParaRPr lang="de-DE" dirty="0"/>
          </a:p>
          <a:p>
            <a:pPr marL="114300" indent="0">
              <a:lnSpc>
                <a:spcPct val="150000"/>
              </a:lnSpc>
              <a:buNone/>
              <a:tabLst>
                <a:tab pos="1371600" algn="l"/>
              </a:tabLst>
            </a:pP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F9334EC-86D3-4A8C-900F-3AEFBD048AE3}"/>
              </a:ext>
            </a:extLst>
          </p:cNvPr>
          <p:cNvSpPr/>
          <p:nvPr/>
        </p:nvSpPr>
        <p:spPr>
          <a:xfrm>
            <a:off x="240758" y="987574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380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Land.Perspektiven</a:t>
            </a:r>
            <a:r>
              <a:rPr lang="de-DE" dirty="0"/>
              <a:t> 2030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78994" y="843558"/>
            <a:ext cx="8892480" cy="2520280"/>
          </a:xfrm>
        </p:spPr>
        <p:txBody>
          <a:bodyPr/>
          <a:lstStyle/>
          <a:p>
            <a:pPr marL="114300" indent="0">
              <a:buNone/>
              <a:tabLst>
                <a:tab pos="1371600" algn="l"/>
              </a:tabLst>
            </a:pPr>
            <a:r>
              <a:rPr lang="de-DE" b="1" dirty="0">
                <a:solidFill>
                  <a:srgbClr val="92D050"/>
                </a:solidFill>
              </a:rPr>
              <a:t>Zusammenarbeit in den Regionen und Kommunen stärken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r>
              <a:rPr lang="de-DE" dirty="0"/>
              <a:t>Die </a:t>
            </a:r>
            <a:r>
              <a:rPr lang="de-DE" b="1" u="sng" dirty="0"/>
              <a:t>Menschen bringen ihre Bedürfnisse und Erwartungen aktiv in die Planungsprozesse ein </a:t>
            </a:r>
            <a:r>
              <a:rPr lang="de-DE" dirty="0"/>
              <a:t>und wirken an der Umsetzung mit. 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r>
              <a:rPr lang="de-DE" b="1" u="sng" dirty="0"/>
              <a:t>Kommunen</a:t>
            </a:r>
            <a:r>
              <a:rPr lang="de-DE" dirty="0"/>
              <a:t> nehmen ihre Zukunft </a:t>
            </a:r>
            <a:r>
              <a:rPr lang="de-DE" b="1" u="sng" dirty="0"/>
              <a:t>gemeinsam</a:t>
            </a:r>
            <a:r>
              <a:rPr lang="de-DE" dirty="0"/>
              <a:t> in die Hand und profitieren bei ihrer Zusammenarbeit von einem </a:t>
            </a:r>
            <a:r>
              <a:rPr lang="de-DE" b="1" u="sng" dirty="0"/>
              <a:t>qualifizierten Regionalmanagement</a:t>
            </a:r>
            <a:r>
              <a:rPr lang="de-DE" dirty="0"/>
              <a:t>.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r>
              <a:rPr lang="de-DE" dirty="0"/>
              <a:t>Zusammenarbeit, integrierte Planung und der koordinierte Einsatz der Ressourcen erhöhen die Lebensqualität und stärken die regionale Wirtschaft.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endParaRPr lang="de-DE" dirty="0"/>
          </a:p>
          <a:p>
            <a:pPr marL="114300" indent="0">
              <a:buNone/>
              <a:tabLst>
                <a:tab pos="1371600" algn="l"/>
              </a:tabLst>
            </a:pP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F9334EC-86D3-4A8C-900F-3AEFBD048AE3}"/>
              </a:ext>
            </a:extLst>
          </p:cNvPr>
          <p:cNvSpPr/>
          <p:nvPr/>
        </p:nvSpPr>
        <p:spPr>
          <a:xfrm>
            <a:off x="240758" y="987574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817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Land.Perspektiven</a:t>
            </a:r>
            <a:r>
              <a:rPr lang="de-DE" dirty="0"/>
              <a:t> 2030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78994" y="483518"/>
            <a:ext cx="8892480" cy="3888432"/>
          </a:xfrm>
        </p:spPr>
        <p:txBody>
          <a:bodyPr/>
          <a:lstStyle/>
          <a:p>
            <a:pPr marL="114300" indent="0">
              <a:buNone/>
              <a:tabLst>
                <a:tab pos="1371600" algn="l"/>
              </a:tabLst>
            </a:pPr>
            <a:r>
              <a:rPr lang="de-DE" sz="2400" b="1" dirty="0">
                <a:solidFill>
                  <a:srgbClr val="92D050"/>
                </a:solidFill>
              </a:rPr>
              <a:t>Kernbotschaften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r>
              <a:rPr lang="de-DE" b="1" u="sng" dirty="0"/>
              <a:t>Digitale</a:t>
            </a:r>
            <a:r>
              <a:rPr lang="de-DE" b="1" dirty="0"/>
              <a:t> </a:t>
            </a:r>
            <a:r>
              <a:rPr lang="de-DE" dirty="0"/>
              <a:t>Lösungen ergänzen!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r>
              <a:rPr lang="de-DE" dirty="0"/>
              <a:t>Die </a:t>
            </a:r>
            <a:r>
              <a:rPr lang="de-DE" b="1" u="sng" dirty="0"/>
              <a:t>Menschen bringen ihre Bedürfnisse und Erwartungen aktiv in die Planungsprozesse ein </a:t>
            </a:r>
            <a:r>
              <a:rPr lang="de-DE" dirty="0"/>
              <a:t>und wirken an der Umsetzung mit. </a:t>
            </a:r>
          </a:p>
          <a:p>
            <a:pPr marL="400050" indent="-285750">
              <a:lnSpc>
                <a:spcPct val="150000"/>
              </a:lnSpc>
              <a:tabLst>
                <a:tab pos="1371600" algn="l"/>
              </a:tabLst>
            </a:pPr>
            <a:r>
              <a:rPr lang="de-DE" b="1" u="sng" dirty="0"/>
              <a:t>Kommunen</a:t>
            </a:r>
            <a:r>
              <a:rPr lang="de-DE" dirty="0"/>
              <a:t> nehmen ihre Zukunft </a:t>
            </a:r>
            <a:r>
              <a:rPr lang="de-DE" b="1" u="sng" dirty="0"/>
              <a:t>gemeinsam</a:t>
            </a:r>
            <a:r>
              <a:rPr lang="de-DE" dirty="0"/>
              <a:t> in die Hand und profitieren bei ihrer Zusammenarbeit von einem </a:t>
            </a:r>
            <a:r>
              <a:rPr lang="de-DE" b="1" u="sng" dirty="0"/>
              <a:t>qualifizierten Management</a:t>
            </a:r>
            <a:r>
              <a:rPr lang="de-DE" dirty="0"/>
              <a:t>.</a:t>
            </a:r>
          </a:p>
          <a:p>
            <a:pPr marL="400050" indent="-285750">
              <a:tabLst>
                <a:tab pos="1371600" algn="l"/>
              </a:tabLst>
            </a:pPr>
            <a:endParaRPr lang="de-DE" dirty="0"/>
          </a:p>
          <a:p>
            <a:pPr marL="114300" indent="0">
              <a:buNone/>
              <a:tabLst>
                <a:tab pos="1371600" algn="l"/>
              </a:tabLst>
            </a:pP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F9334EC-86D3-4A8C-900F-3AEFBD048AE3}"/>
              </a:ext>
            </a:extLst>
          </p:cNvPr>
          <p:cNvSpPr/>
          <p:nvPr/>
        </p:nvSpPr>
        <p:spPr>
          <a:xfrm>
            <a:off x="240758" y="987574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866805"/>
      </p:ext>
    </p:extLst>
  </p:cSld>
  <p:clrMapOvr>
    <a:masterClrMapping/>
  </p:clrMapOvr>
</p:sld>
</file>

<file path=ppt/theme/theme1.xml><?xml version="1.0" encoding="utf-8"?>
<a:theme xmlns:a="http://schemas.openxmlformats.org/drawingml/2006/main" name="ALE_Titel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E_Folien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LE_Folien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D_TCG Design 2021">
  <a:themeElements>
    <a:clrScheme name="TCG_Farben Smart Region">
      <a:dk1>
        <a:srgbClr val="000000"/>
      </a:dk1>
      <a:lt1>
        <a:srgbClr val="FFFFFF"/>
      </a:lt1>
      <a:dk2>
        <a:srgbClr val="263055"/>
      </a:dk2>
      <a:lt2>
        <a:srgbClr val="F2F2F2"/>
      </a:lt2>
      <a:accent1>
        <a:srgbClr val="94C0AB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9BC458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94273"/>
        </a:solidFill>
        <a:ln>
          <a:noFill/>
        </a:ln>
      </a:spPr>
      <a:bodyPr lIns="68580" tIns="34290" rIns="68580" bIns="34290"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D Design 2020">
  <a:themeElements>
    <a:clrScheme name="TCG_Farben Smart Region">
      <a:dk1>
        <a:srgbClr val="000000"/>
      </a:dk1>
      <a:lt1>
        <a:srgbClr val="FFFFFF"/>
      </a:lt1>
      <a:dk2>
        <a:srgbClr val="263055"/>
      </a:dk2>
      <a:lt2>
        <a:srgbClr val="F2F2F2"/>
      </a:lt2>
      <a:accent1>
        <a:srgbClr val="94C0AB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9BC458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/>
        <a:ea typeface="Arial"/>
        <a:cs typeface="Arial"/>
      </a:majorFont>
      <a:minorFont>
        <a:latin typeface="Verdana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194273"/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1530</Words>
  <Application>Microsoft Office PowerPoint</Application>
  <PresentationFormat>Bildschirmpräsentation (16:9)</PresentationFormat>
  <Paragraphs>212</Paragraphs>
  <Slides>34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34</vt:i4>
      </vt:variant>
    </vt:vector>
  </HeadingPairs>
  <TitlesOfParts>
    <vt:vector size="46" baseType="lpstr">
      <vt:lpstr>Arial</vt:lpstr>
      <vt:lpstr>BundesSans Office</vt:lpstr>
      <vt:lpstr>BundesSerif Office</vt:lpstr>
      <vt:lpstr>Calibri</vt:lpstr>
      <vt:lpstr>Times New Roman</vt:lpstr>
      <vt:lpstr>Verdana</vt:lpstr>
      <vt:lpstr>Wingdings</vt:lpstr>
      <vt:lpstr>ALE_Titelmaster</vt:lpstr>
      <vt:lpstr>ALE_Folienmaster</vt:lpstr>
      <vt:lpstr>1_ALE_Folienmaster</vt:lpstr>
      <vt:lpstr>THD_TCG Design 2021</vt:lpstr>
      <vt:lpstr>THD Design 2020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Von der Smarten Gemeinde zur Smarten ILE 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>ALE Schwaben</Manager>
  <Company>StMELF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ALE_Master.pptx</dc:title>
  <dc:creator>Dinkler Fritz</dc:creator>
  <dc:description>PowerPoint Präsentation</dc:description>
  <cp:lastModifiedBy>Spiller, Roland (StMELF)</cp:lastModifiedBy>
  <cp:revision>117</cp:revision>
  <cp:lastPrinted>2018-11-29T10:16:18Z</cp:lastPrinted>
  <dcterms:created xsi:type="dcterms:W3CDTF">2018-10-08T05:31:44Z</dcterms:created>
  <dcterms:modified xsi:type="dcterms:W3CDTF">2023-11-13T15:15:28Z</dcterms:modified>
  <cp:category>16.10.2018</cp:category>
  <cp:contentStatus>Dinkler Fritz</cp:contentStatus>
</cp:coreProperties>
</file>