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962" r:id="rId2"/>
    <p:sldId id="963" r:id="rId3"/>
    <p:sldId id="965" r:id="rId4"/>
    <p:sldId id="964" r:id="rId5"/>
    <p:sldId id="968" r:id="rId6"/>
    <p:sldId id="966" r:id="rId7"/>
    <p:sldId id="967" r:id="rId8"/>
    <p:sldId id="969" r:id="rId9"/>
    <p:sldId id="970" r:id="rId10"/>
    <p:sldId id="971" r:id="rId11"/>
    <p:sldId id="972" r:id="rId12"/>
    <p:sldId id="973" r:id="rId13"/>
    <p:sldId id="975" r:id="rId14"/>
    <p:sldId id="976" r:id="rId15"/>
    <p:sldId id="977" r:id="rId16"/>
    <p:sldId id="978" r:id="rId17"/>
    <p:sldId id="980" r:id="rId18"/>
    <p:sldId id="981" r:id="rId19"/>
    <p:sldId id="979" r:id="rId20"/>
    <p:sldId id="987" r:id="rId21"/>
    <p:sldId id="983" r:id="rId22"/>
    <p:sldId id="982" r:id="rId23"/>
    <p:sldId id="984" r:id="rId24"/>
    <p:sldId id="985" r:id="rId25"/>
    <p:sldId id="986" r:id="rId26"/>
    <p:sldId id="989" r:id="rId27"/>
    <p:sldId id="990" r:id="rId28"/>
    <p:sldId id="988" r:id="rId29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374267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748538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12280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497075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1871345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245614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261988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299414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08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  <p15:guide id="5" pos="3097" userDrawn="1">
          <p15:clr>
            <a:srgbClr val="A4A3A4"/>
          </p15:clr>
        </p15:guide>
        <p15:guide id="6" pos="3211" userDrawn="1">
          <p15:clr>
            <a:srgbClr val="A4A3A4"/>
          </p15:clr>
        </p15:guide>
        <p15:guide id="7" pos="6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FA"/>
    <a:srgbClr val="5DB5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9" autoAdjust="0"/>
    <p:restoredTop sz="94509"/>
  </p:normalViewPr>
  <p:slideViewPr>
    <p:cSldViewPr snapToGrid="0" snapToObjects="1">
      <p:cViewPr varScale="1">
        <p:scale>
          <a:sx n="78" d="100"/>
          <a:sy n="78" d="100"/>
        </p:scale>
        <p:origin x="1867" y="62"/>
      </p:cViewPr>
      <p:guideLst>
        <p:guide orient="horz" pos="323"/>
        <p:guide orient="horz" pos="2160"/>
        <p:guide pos="308"/>
        <p:guide orient="horz" pos="2273"/>
        <p:guide pos="3097"/>
        <p:guide pos="3211"/>
        <p:guide pos="6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71" d="100"/>
          <a:sy n="171" d="100"/>
        </p:scale>
        <p:origin x="361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8586C54-AA5D-B249-8D3C-6A1236E3D5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A4AAD7-FE5A-E045-A7C1-63B0A74805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EB1011-22CD-B545-8F6D-B2A0719144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2184E-31DE-2D46-AE89-EF5800BA98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246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99430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300"/>
      </a:spcBef>
      <a:defRPr sz="1000">
        <a:latin typeface="+mj-lt"/>
        <a:ea typeface="+mj-ea"/>
        <a:cs typeface="+mj-cs"/>
        <a:sym typeface="Arial"/>
      </a:defRPr>
    </a:lvl1pPr>
    <a:lvl2pPr indent="2286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2pPr>
    <a:lvl3pPr indent="4572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3pPr>
    <a:lvl4pPr indent="6858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4pPr>
    <a:lvl5pPr indent="9144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5pPr>
    <a:lvl6pPr indent="11430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6pPr>
    <a:lvl7pPr indent="13716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7pPr>
    <a:lvl8pPr indent="16002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8pPr>
    <a:lvl9pPr indent="1828800" latinLnBrk="0">
      <a:spcBef>
        <a:spcPts val="300"/>
      </a:spcBef>
      <a:defRPr sz="10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C975D9-914D-9342-9AD8-B63FD7B37C60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49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C975D9-914D-9342-9AD8-B63FD7B37C60}" type="slidenum">
              <a:rPr lang="de-DE" sz="1200"/>
              <a:pPr/>
              <a:t>2</a:t>
            </a:fld>
            <a:endParaRPr lang="de-DE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071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C975D9-914D-9342-9AD8-B63FD7B37C60}" type="slidenum">
              <a:rPr lang="de-DE" sz="1200"/>
              <a:pPr/>
              <a:t>3</a:t>
            </a:fld>
            <a:endParaRPr lang="de-DE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43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94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147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14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46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3484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543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63FF4BD-28D0-F44A-A19E-BF8CC0BA5770}"/>
              </a:ext>
            </a:extLst>
          </p:cNvPr>
          <p:cNvSpPr txBox="1"/>
          <p:nvPr userDrawn="1"/>
        </p:nvSpPr>
        <p:spPr>
          <a:xfrm>
            <a:off x="1892381" y="6359655"/>
            <a:ext cx="7617379" cy="2492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defTabSz="457200">
              <a:lnSpc>
                <a:spcPct val="120000"/>
              </a:lnSpc>
              <a:defRPr sz="1200">
                <a:solidFill>
                  <a:srgbClr val="00BAD7"/>
                </a:solidFill>
                <a:latin typeface="Museo Slab 500"/>
                <a:ea typeface="Museo Slab 500"/>
                <a:cs typeface="Museo Slab 500"/>
                <a:sym typeface="Museo Slab 500"/>
              </a:defRPr>
            </a:pPr>
            <a:r>
              <a:rPr lang="de-DE" sz="850" baseline="0" dirty="0"/>
              <a:t>*</a:t>
            </a:r>
            <a:r>
              <a:rPr lang="de-DE" sz="850" baseline="0" dirty="0" err="1"/>
              <a:t>hirner</a:t>
            </a:r>
            <a:r>
              <a:rPr lang="de-DE" sz="850" baseline="0" dirty="0"/>
              <a:t> &amp; </a:t>
            </a:r>
            <a:r>
              <a:rPr lang="de-DE" sz="850" baseline="0" dirty="0" err="1"/>
              <a:t>riehl</a:t>
            </a:r>
            <a:r>
              <a:rPr lang="de-DE" sz="850" baseline="0" dirty="0"/>
              <a:t> </a:t>
            </a:r>
            <a:r>
              <a:rPr lang="de-DE" sz="850" baseline="0" dirty="0" err="1"/>
              <a:t>architekten</a:t>
            </a:r>
            <a:r>
              <a:rPr lang="de-DE" sz="850" baseline="0" dirty="0"/>
              <a:t> </a:t>
            </a:r>
            <a:r>
              <a:rPr lang="de-DE" sz="850" baseline="0" dirty="0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stadtplaner </a:t>
            </a:r>
            <a:r>
              <a:rPr lang="de-DE" sz="850" baseline="0" dirty="0" err="1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bda</a:t>
            </a:r>
            <a:r>
              <a:rPr lang="de-DE" sz="850" baseline="0" dirty="0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 </a:t>
            </a:r>
            <a:r>
              <a:rPr lang="de-DE" sz="850" baseline="0" dirty="0" err="1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partg</a:t>
            </a:r>
            <a:r>
              <a:rPr lang="de-DE" sz="850" baseline="0" dirty="0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 </a:t>
            </a:r>
            <a:r>
              <a:rPr lang="de-DE" sz="850" baseline="0" dirty="0" err="1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mbb</a:t>
            </a:r>
            <a:endParaRPr lang="de-DE" sz="850" baseline="0" dirty="0">
              <a:solidFill>
                <a:srgbClr val="4B686A"/>
              </a:solidFill>
              <a:latin typeface="Museo Slab 300"/>
              <a:ea typeface="Museo Slab 300"/>
              <a:cs typeface="Museo Slab 300"/>
              <a:sym typeface="Museo Slab 300"/>
            </a:endParaRP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3" userDrawn="1">
          <p15:clr>
            <a:srgbClr val="FBAE40"/>
          </p15:clr>
        </p15:guide>
        <p15:guide id="2" pos="285" userDrawn="1">
          <p15:clr>
            <a:srgbClr val="FBAE40"/>
          </p15:clr>
        </p15:guide>
        <p15:guide id="3" pos="6159" userDrawn="1">
          <p15:clr>
            <a:srgbClr val="FBAE40"/>
          </p15:clr>
        </p15:guide>
        <p15:guide id="4" orient="horz" pos="981" userDrawn="1">
          <p15:clr>
            <a:srgbClr val="FBAE40"/>
          </p15:clr>
        </p15:guide>
        <p15:guide id="5" orient="horz" pos="2727" userDrawn="1">
          <p15:clr>
            <a:srgbClr val="FBAE40"/>
          </p15:clr>
        </p15:guide>
        <p15:guide id="6" orient="horz" pos="22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55C68AB-054E-BE49-BF35-00005B9A8E26}"/>
              </a:ext>
            </a:extLst>
          </p:cNvPr>
          <p:cNvSpPr txBox="1"/>
          <p:nvPr userDrawn="1"/>
        </p:nvSpPr>
        <p:spPr>
          <a:xfrm>
            <a:off x="1661375" y="6561786"/>
            <a:ext cx="7800259" cy="2492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defTabSz="457200">
              <a:lnSpc>
                <a:spcPct val="120000"/>
              </a:lnSpc>
              <a:defRPr sz="1200">
                <a:solidFill>
                  <a:srgbClr val="00BAD7"/>
                </a:solidFill>
                <a:latin typeface="Museo Slab 500"/>
                <a:ea typeface="Museo Slab 500"/>
                <a:cs typeface="Museo Slab 500"/>
                <a:sym typeface="Museo Slab 500"/>
              </a:defRPr>
            </a:pPr>
            <a:r>
              <a:rPr lang="de-DE" sz="850" baseline="0" dirty="0"/>
              <a:t>*</a:t>
            </a:r>
            <a:r>
              <a:rPr lang="de-DE" sz="850" baseline="0" dirty="0" err="1"/>
              <a:t>hirner</a:t>
            </a:r>
            <a:r>
              <a:rPr lang="de-DE" sz="850" baseline="0" dirty="0"/>
              <a:t> &amp; </a:t>
            </a:r>
            <a:r>
              <a:rPr lang="de-DE" sz="850" baseline="0" dirty="0" err="1"/>
              <a:t>riehl</a:t>
            </a:r>
            <a:r>
              <a:rPr lang="de-DE" sz="850" baseline="0" dirty="0"/>
              <a:t> </a:t>
            </a:r>
            <a:r>
              <a:rPr lang="de-DE" sz="850" baseline="0" dirty="0" err="1"/>
              <a:t>architekten</a:t>
            </a:r>
            <a:r>
              <a:rPr lang="de-DE" sz="850" baseline="0" dirty="0"/>
              <a:t> </a:t>
            </a:r>
            <a:r>
              <a:rPr lang="de-DE" sz="850" baseline="0" dirty="0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stadtplaner </a:t>
            </a:r>
            <a:r>
              <a:rPr lang="de-DE" sz="850" baseline="0" dirty="0" err="1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bda</a:t>
            </a:r>
            <a:r>
              <a:rPr lang="de-DE" sz="850" baseline="0" dirty="0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 </a:t>
            </a:r>
            <a:r>
              <a:rPr lang="de-DE" sz="850" baseline="0" dirty="0" err="1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partg</a:t>
            </a:r>
            <a:r>
              <a:rPr lang="de-DE" sz="850" baseline="0" dirty="0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 </a:t>
            </a:r>
            <a:r>
              <a:rPr lang="de-DE" sz="850" baseline="0" dirty="0" err="1">
                <a:solidFill>
                  <a:srgbClr val="4B686A"/>
                </a:solidFill>
                <a:latin typeface="Museo Slab 300"/>
                <a:ea typeface="Museo Slab 300"/>
                <a:cs typeface="Museo Slab 300"/>
                <a:sym typeface="Museo Slab 300"/>
              </a:rPr>
              <a:t>mbb</a:t>
            </a:r>
            <a:endParaRPr lang="de-DE" sz="850" baseline="0" dirty="0">
              <a:solidFill>
                <a:srgbClr val="4B686A"/>
              </a:solidFill>
              <a:latin typeface="Museo Slab 300"/>
              <a:ea typeface="Museo Slab 300"/>
              <a:cs typeface="Museo Slab 300"/>
              <a:sym typeface="Museo Slab 300"/>
            </a:endParaRPr>
          </a:p>
        </p:txBody>
      </p:sp>
    </p:spTree>
    <p:extLst>
      <p:ext uri="{BB962C8B-B14F-4D97-AF65-F5344CB8AC3E}">
        <p14:creationId xmlns:p14="http://schemas.microsoft.com/office/powerpoint/2010/main" val="215020049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95300" y="92074"/>
            <a:ext cx="89154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426" tIns="37426" rIns="37426" bIns="37426" anchor="ctr"/>
          <a:lstStyle/>
          <a:p>
            <a:r>
              <a:t>Titeltext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426" tIns="37426" rIns="37426" bIns="37426"/>
          <a:lstStyle/>
          <a:p>
            <a:r>
              <a:rPr dirty="0" err="1"/>
              <a:t>Textebene</a:t>
            </a:r>
            <a:r>
              <a:rPr dirty="0"/>
              <a:t> 1</a:t>
            </a:r>
          </a:p>
          <a:p>
            <a:pPr lvl="1"/>
            <a:r>
              <a:rPr dirty="0" err="1"/>
              <a:t>Textebene</a:t>
            </a:r>
            <a:r>
              <a:rPr dirty="0"/>
              <a:t> 2</a:t>
            </a:r>
          </a:p>
          <a:p>
            <a:pPr lvl="2"/>
            <a:r>
              <a:rPr dirty="0" err="1"/>
              <a:t>Textebene</a:t>
            </a:r>
            <a:r>
              <a:rPr dirty="0"/>
              <a:t> 3</a:t>
            </a:r>
          </a:p>
          <a:p>
            <a:pPr lvl="3"/>
            <a:r>
              <a:rPr dirty="0" err="1"/>
              <a:t>Textebene</a:t>
            </a:r>
            <a:r>
              <a:rPr dirty="0"/>
              <a:t> 4</a:t>
            </a:r>
          </a:p>
          <a:p>
            <a:pPr lvl="4"/>
            <a:r>
              <a:rPr dirty="0" err="1"/>
              <a:t>Textebene</a:t>
            </a:r>
            <a:r>
              <a:rPr dirty="0"/>
              <a:t>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</p:sldLayoutIdLst>
  <p:transition spd="med"/>
  <p:hf sldNum="0" hd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37426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74853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12280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497075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80701" marR="0" indent="-280701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38697" marR="0" indent="-26442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04616" marR="0" indent="-25607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26901" marR="0" indent="-30409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168" marR="0" indent="-30409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175438" marR="0" indent="-30409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549706" marR="0" indent="-30409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923978" marR="0" indent="-30409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298246" marR="0" indent="-30409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74267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748538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122809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4970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87134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245614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61988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994149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37">
            <a:extLst>
              <a:ext uri="{FF2B5EF4-FFF2-40B4-BE49-F238E27FC236}">
                <a16:creationId xmlns:a16="http://schemas.microsoft.com/office/drawing/2014/main" id="{0A58B113-F86D-7F41-BDEA-A88962BACB3F}"/>
              </a:ext>
            </a:extLst>
          </p:cNvPr>
          <p:cNvSpPr/>
          <p:nvPr/>
        </p:nvSpPr>
        <p:spPr>
          <a:xfrm>
            <a:off x="409863" y="430926"/>
            <a:ext cx="3618673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Kommunaler Holzbau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6DDD58-1621-1645-8722-738105231A92}"/>
              </a:ext>
            </a:extLst>
          </p:cNvPr>
          <p:cNvSpPr txBox="1"/>
          <p:nvPr/>
        </p:nvSpPr>
        <p:spPr>
          <a:xfrm>
            <a:off x="409863" y="2877671"/>
            <a:ext cx="2783813" cy="364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hirner</a:t>
            </a: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 &amp; 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riehl</a:t>
            </a: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 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architekten</a:t>
            </a: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Seit 20 Jahren im modernen Holzbau tätig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Wir bearbeiten nahezu </a:t>
            </a:r>
            <a:r>
              <a:rPr lang="de-DE" sz="1100" dirty="0" err="1">
                <a:latin typeface="Museo Slab 100" panose="02000000000000000000" pitchFamily="2" charset="77"/>
              </a:rPr>
              <a:t>ausschliesslich</a:t>
            </a:r>
            <a:r>
              <a:rPr lang="de-DE" sz="1100" dirty="0">
                <a:latin typeface="Museo Slab 100" panose="02000000000000000000" pitchFamily="2" charset="77"/>
              </a:rPr>
              <a:t> kommunale Bauaufgaben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Bauaufgaben sind Schulen, Kitas, Studentenwohnungen </a:t>
            </a:r>
            <a:r>
              <a:rPr lang="de-DE" sz="1100" dirty="0">
                <a:latin typeface="Museo Slab 100" panose="02000000000000000000" pitchFamily="2" charset="77"/>
              </a:rPr>
              <a:t>und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Kommunaler Wohnungsbau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allermeisten Gebäude sind reine Holzbauten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25 Kommunale Holzbauten sind inzwischen realisiert und in Betrieb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10 weitere in Planung oder in Bau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2DD064-A53F-564C-9955-90FDB9E64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44" y="1805728"/>
            <a:ext cx="5993527" cy="429202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0F9EBFA-66DC-A344-B4DD-0F4257E71D20}"/>
              </a:ext>
            </a:extLst>
          </p:cNvPr>
          <p:cNvSpPr txBox="1"/>
          <p:nvPr/>
        </p:nvSpPr>
        <p:spPr>
          <a:xfrm>
            <a:off x="6611510" y="504233"/>
            <a:ext cx="297231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Kinderhaus für 10 Gruppen in Unterföhring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7769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5668208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– Holzoberflächen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2578" y="5093529"/>
            <a:ext cx="352340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Vielfältige Gestaltungsmöglichkeiten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Angenehmes Raumklima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Haptische und robuste Holzoberflächen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Plastische Fassaden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0C802F-2A1E-0C4D-9F72-9061DD157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6" y="2854873"/>
            <a:ext cx="4694113" cy="3348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F4FD53-1990-484B-96C2-4F117B026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8" y="1416891"/>
            <a:ext cx="3781985" cy="30255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38B741-D58B-3E46-88D4-C8D4B0BF9AFC}"/>
              </a:ext>
            </a:extLst>
          </p:cNvPr>
          <p:cNvSpPr txBox="1"/>
          <p:nvPr/>
        </p:nvSpPr>
        <p:spPr>
          <a:xfrm>
            <a:off x="6921859" y="504233"/>
            <a:ext cx="253477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Franziskus Grundschule in München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1862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5668208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Schulhaus im Dorf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4657070"/>
            <a:ext cx="2521597" cy="1613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Ein Schulhaus in Ortsmitte aus den 50-er Jahren war zu klein geworden und entsprach nicht mehr den aktuellen räumlichen Anforderungen.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Als Ersatz haben wir ein wieder ein Schulhaus entworfen – jetzt aber grösser und aus Holz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0B44FF-AB0D-8341-AF13-C95F093CB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68" y="2815638"/>
            <a:ext cx="6134902" cy="34550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A4D872-DFC0-E84A-B11E-7CC366FE4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3" y="2097914"/>
            <a:ext cx="1897040" cy="122708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78BDDA5-5960-5F41-9D1F-0E84FADBFB66}"/>
              </a:ext>
            </a:extLst>
          </p:cNvPr>
          <p:cNvSpPr txBox="1"/>
          <p:nvPr/>
        </p:nvSpPr>
        <p:spPr>
          <a:xfrm>
            <a:off x="7288184" y="504233"/>
            <a:ext cx="222268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Grundschule in </a:t>
            </a:r>
            <a:r>
              <a:rPr lang="de-DE" sz="1100" dirty="0" err="1">
                <a:latin typeface="Museo Slab 100" panose="02000000000000000000" pitchFamily="2" charset="77"/>
              </a:rPr>
              <a:t>Langenpreising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0380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5668208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Schulhaus im Dorf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4261217"/>
            <a:ext cx="1909755" cy="195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Ein Schulhaus in Ortsmitte aus den 50-er Jahren war zu klein geworden und entsprach nicht mehr den aktuellen räumlichen Anforderungen.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Als Ersatz haben wir wieder ein Schulhaus entworfen – jetzt aber grösser und aus Holz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A4D872-DFC0-E84A-B11E-7CC366FE4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08" y="1182011"/>
            <a:ext cx="1897040" cy="12270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E83823-15FF-A647-B40D-A7E21A3C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3255"/>
          <a:stretch/>
        </p:blipFill>
        <p:spPr>
          <a:xfrm>
            <a:off x="2611712" y="2825264"/>
            <a:ext cx="6888636" cy="33903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7277662" y="428715"/>
            <a:ext cx="222268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Grundschule in </a:t>
            </a:r>
            <a:r>
              <a:rPr lang="de-DE" sz="1100" dirty="0" err="1">
                <a:latin typeface="Museo Slab 100" panose="02000000000000000000" pitchFamily="2" charset="77"/>
              </a:rPr>
              <a:t>Langenpreising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6638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2" y="3675119"/>
            <a:ext cx="3988882" cy="26314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Ursprünglich das letzte Haus am westlichen Dorfrand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Ein fränkischer Einfirster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Erbaut von Kleinbauern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Im Türstock überliefert das Baujahr 1852 und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Erbauet von Johann Richter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Zunächst ist das Anwesen erdgeschossig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Aufstockung des Haupthauses in den 1930-er Jahren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1979 erwerben es meine Eltern von der Familie Richter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068499" y="504233"/>
            <a:ext cx="132642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Historische Bilder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4DABE0-6A8F-1440-BFFB-9A6687812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2" y="887277"/>
            <a:ext cx="3794300" cy="24406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DAD317C-D1A3-5F4B-9D49-530ADDA70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809025"/>
            <a:ext cx="3877184" cy="25607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505AA7-DAA0-7243-9F96-B6A9842CA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780"/>
          <a:stretch/>
        </p:blipFill>
        <p:spPr>
          <a:xfrm>
            <a:off x="5524499" y="887277"/>
            <a:ext cx="3870426" cy="245654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849162F-2948-E140-98A4-1B0B34C892A1}"/>
              </a:ext>
            </a:extLst>
          </p:cNvPr>
          <p:cNvSpPr txBox="1"/>
          <p:nvPr/>
        </p:nvSpPr>
        <p:spPr>
          <a:xfrm>
            <a:off x="5524501" y="3421380"/>
            <a:ext cx="44958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1979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E1AE3CE-D99D-E249-9949-C786F42894B0}"/>
              </a:ext>
            </a:extLst>
          </p:cNvPr>
          <p:cNvSpPr txBox="1"/>
          <p:nvPr/>
        </p:nvSpPr>
        <p:spPr>
          <a:xfrm>
            <a:off x="409862" y="3406837"/>
            <a:ext cx="73504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Um 1900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6194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2671467"/>
            <a:ext cx="3735417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2018 übernehmen wir das Anwesen von meinen Eltern, die altersbedingt nach Nürnberg ziehen.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indent="-171450">
              <a:buFontTx/>
              <a:buChar char="-"/>
            </a:pPr>
            <a:r>
              <a:rPr lang="de-DE" sz="1100" dirty="0">
                <a:latin typeface="Museo Slab 100" panose="02000000000000000000" pitchFamily="2" charset="77"/>
              </a:rPr>
              <a:t>Wir überlegen kurz es zu verkaufen, entscheiden uns dann aber daraus einen Familienmittelpunkt zu machen in dem wir zeitweise leben und arbeiten können</a:t>
            </a:r>
          </a:p>
          <a:p>
            <a:pPr marL="171450" indent="-171450">
              <a:buFontTx/>
              <a:buChar char="-"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Familie lebt an unterschiedlichen Orten in Süddeutschland mit ähnlicher Entfernung zu Barthelmesaurach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Das bedeutete irgendwie Neubau – aber das alte inzwischen sehr gepflegte Haus wollten wir unbedingt so erhalten wie es ist.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Scheune dagegen war baulich in schlechtem Zustand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Deshalb trafen wir die Entscheidung die Scheune zu ersetzen und eine „neue Scheune“ zu bauen.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7711441" y="504233"/>
            <a:ext cx="168348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Baulicher Zustand 2020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8BBA47-7E3A-E948-96AA-63BE52EEDF56}"/>
              </a:ext>
            </a:extLst>
          </p:cNvPr>
          <p:cNvSpPr txBox="1"/>
          <p:nvPr/>
        </p:nvSpPr>
        <p:spPr>
          <a:xfrm>
            <a:off x="4572000" y="2419382"/>
            <a:ext cx="132642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Zustand 2020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A51E12-F0AE-8947-93DE-EEF779FA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6235" b="10430"/>
          <a:stretch/>
        </p:blipFill>
        <p:spPr>
          <a:xfrm>
            <a:off x="4572000" y="2680990"/>
            <a:ext cx="5120641" cy="34683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E4C097-D266-1046-8269-E2A52EA77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16068" r="6274" b="26730"/>
          <a:stretch/>
        </p:blipFill>
        <p:spPr>
          <a:xfrm>
            <a:off x="592744" y="900731"/>
            <a:ext cx="2961490" cy="16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16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2397161"/>
            <a:ext cx="4301740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Es war ein Hinweis aus der Bauverwaltung der Gemeinde Kammerstein, dass für unser Bauvorhaben evtl. eine Förderung im Rahmen der Dorferneuerung möglich wäre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Kontakt zum ALE war schnell hergestellt und unkompliziert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Wir sollen mal darstellen was wir vorhaben – das haben wir dann als Ideenskizze dargestellt und textlich beschrieben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Ob man nicht die bestehende Scheune auch umbauen könnte war eine Frage – die war aber in sehr schlechtem baulichen Zustand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Deshalb der Neubau, aber eben in der gleichen Kubatur errichtet und als Neuinterpretation der alten Scheune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Ein Massiv-Holzbau mit Steildach und Biberschwanzdeckung im Passivhausstandard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In den Gesprächen mit dem ALE gab es keine unterschiedlichen Positionen zur Baugestalt und Ausführung deshalb war die so wichtige Beratung der </a:t>
            </a:r>
            <a:r>
              <a:rPr lang="de-DE" sz="1100" dirty="0" err="1">
                <a:latin typeface="Museo Slab 100" panose="02000000000000000000" pitchFamily="2" charset="77"/>
              </a:rPr>
              <a:t>Buherren</a:t>
            </a:r>
            <a:r>
              <a:rPr lang="de-DE" sz="1100" dirty="0">
                <a:latin typeface="Museo Slab 100" panose="02000000000000000000" pitchFamily="2" charset="77"/>
              </a:rPr>
              <a:t> durch das ALE ein einvernehmlicher Austausch gemeinsamer ortsplanerischer und gestalterischer Ziele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6720841" y="504233"/>
            <a:ext cx="267408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 err="1">
                <a:latin typeface="Museo Slab 100" panose="02000000000000000000" pitchFamily="2" charset="77"/>
              </a:rPr>
              <a:t>Expose</a:t>
            </a:r>
            <a:r>
              <a:rPr lang="de-DE" sz="1100" dirty="0">
                <a:latin typeface="Museo Slab 100" panose="02000000000000000000" pitchFamily="2" charset="77"/>
              </a:rPr>
              <a:t>‘ zum Förderantrag beim ALE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44936-B1BB-5B4B-84F2-C1911EE49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8346" r="9323" b="8804"/>
          <a:stretch/>
        </p:blipFill>
        <p:spPr>
          <a:xfrm>
            <a:off x="5730240" y="1098410"/>
            <a:ext cx="3664686" cy="527974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18BBA47-7E3A-E948-96AA-63BE52EEDF56}"/>
              </a:ext>
            </a:extLst>
          </p:cNvPr>
          <p:cNvSpPr txBox="1"/>
          <p:nvPr/>
        </p:nvSpPr>
        <p:spPr>
          <a:xfrm>
            <a:off x="5730240" y="3476673"/>
            <a:ext cx="132642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Zustand 2020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4320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3619621"/>
            <a:ext cx="4108797" cy="2462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Erhalt der Gesamtkubatur des bestehenden Ensembles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Übernahme der bestehenden Dachneigung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neue Scheune soll wieder </a:t>
            </a:r>
            <a:r>
              <a:rPr lang="de-DE" sz="1100" dirty="0" err="1">
                <a:latin typeface="Museo Slab 100" panose="02000000000000000000" pitchFamily="2" charset="77"/>
              </a:rPr>
              <a:t>Scheunencharkter</a:t>
            </a:r>
            <a:r>
              <a:rPr lang="de-DE" sz="1100" dirty="0">
                <a:latin typeface="Museo Slab 100" panose="02000000000000000000" pitchFamily="2" charset="77"/>
              </a:rPr>
              <a:t> haben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Wichtig : das Verhältnis offener und geschlossener Flächen – letztere müssen überwiegen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indent="-171450">
              <a:buFontTx/>
              <a:buChar char="-"/>
            </a:pPr>
            <a:r>
              <a:rPr lang="de-DE" sz="1100" dirty="0">
                <a:latin typeface="Museo Slab 100" panose="02000000000000000000" pitchFamily="2" charset="77"/>
              </a:rPr>
              <a:t>Das alte Haus spielt weiterhin die wichtigste Rolle</a:t>
            </a:r>
          </a:p>
          <a:p>
            <a:pPr marL="171450" indent="-171450">
              <a:buFontTx/>
              <a:buChar char="-"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indent="-171450">
              <a:buFontTx/>
              <a:buChar char="-"/>
            </a:pPr>
            <a:r>
              <a:rPr lang="de-DE" sz="1100" dirty="0">
                <a:latin typeface="Museo Slab 100" panose="02000000000000000000" pitchFamily="2" charset="77"/>
              </a:rPr>
              <a:t>Die Eingangstüre bleibt deshalb im Altbau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latin typeface="Museo Slab 100" panose="02000000000000000000" pitchFamily="2" charset="77"/>
              </a:rPr>
              <a:t>Das Steildach ist wichtiges Gestaltungselement</a:t>
            </a:r>
          </a:p>
          <a:p>
            <a:pPr marL="171450" indent="-171450">
              <a:buFontTx/>
              <a:buChar char="-"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indent="-171450">
              <a:buFontTx/>
              <a:buChar char="-"/>
            </a:pPr>
            <a:r>
              <a:rPr lang="de-DE" sz="1100" dirty="0">
                <a:latin typeface="Museo Slab 100" panose="02000000000000000000" pitchFamily="2" charset="77"/>
              </a:rPr>
              <a:t>Insgesamt wollen wir eine Übersetzung der traditionellen Bauelemente in die Massivholz-Bauweise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396707" y="598383"/>
            <a:ext cx="99821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Entwurfsziele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B95E648-5440-3841-AB12-75409D7EE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20586" r="7427" b="26575"/>
          <a:stretch/>
        </p:blipFill>
        <p:spPr>
          <a:xfrm>
            <a:off x="5154493" y="1562101"/>
            <a:ext cx="4354733" cy="15392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B0DCD64-3E82-2143-BD1B-8D7F3547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7914" r="20806" b="24505"/>
          <a:stretch/>
        </p:blipFill>
        <p:spPr>
          <a:xfrm>
            <a:off x="662940" y="1120661"/>
            <a:ext cx="3855720" cy="198067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795AE02-3276-5842-901C-280779013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22713" r="10386" b="28621"/>
          <a:stretch/>
        </p:blipFill>
        <p:spPr>
          <a:xfrm>
            <a:off x="5253635" y="4500100"/>
            <a:ext cx="4385131" cy="15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6145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237" y="3917578"/>
            <a:ext cx="3704639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Wir haben den fränkischen Haustypus in eine moderne Vollholzbauweise übersetzt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Alle Wände und Decken sind aus Brettsperrholzplatten gefertigt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Das traditionelle Kehlbalkendach wird in eine Vollholzkonstruktion transformiert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Kehlbalken wird zur Kehlplatte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Versatz am Fußpunkt erfolgt innerhalb der Brettsperrholzkonstruktion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5656203" y="467579"/>
            <a:ext cx="386134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Transformation des traditionellen fränkischen Haustypus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1FAB982-FBEF-E44D-AEE6-DD78C28B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24552" r="8611" b="27598"/>
          <a:stretch/>
        </p:blipFill>
        <p:spPr>
          <a:xfrm rot="16200000">
            <a:off x="5402286" y="2369068"/>
            <a:ext cx="3769982" cy="357434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2C11F9-D026-9B46-8773-346E359E2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r="32877" b="68602"/>
          <a:stretch/>
        </p:blipFill>
        <p:spPr>
          <a:xfrm>
            <a:off x="553774" y="1194618"/>
            <a:ext cx="3178278" cy="215326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2FE1051-107B-E940-8FFD-2A7F7DB72A04}"/>
              </a:ext>
            </a:extLst>
          </p:cNvPr>
          <p:cNvSpPr/>
          <p:nvPr/>
        </p:nvSpPr>
        <p:spPr>
          <a:xfrm>
            <a:off x="3115813" y="1803017"/>
            <a:ext cx="467995" cy="44413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E64E98-2591-A340-A469-E4DD110826F2}"/>
              </a:ext>
            </a:extLst>
          </p:cNvPr>
          <p:cNvSpPr/>
          <p:nvPr/>
        </p:nvSpPr>
        <p:spPr>
          <a:xfrm>
            <a:off x="3133284" y="2903747"/>
            <a:ext cx="467995" cy="44413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C14E5D6-5E03-8D48-9803-0FEFA1B31CCB}"/>
              </a:ext>
            </a:extLst>
          </p:cNvPr>
          <p:cNvCxnSpPr>
            <a:cxnSpLocks/>
          </p:cNvCxnSpPr>
          <p:nvPr/>
        </p:nvCxnSpPr>
        <p:spPr>
          <a:xfrm>
            <a:off x="3583808" y="2025085"/>
            <a:ext cx="3582885" cy="1027994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5802C54-9FC5-4544-9695-FAB151F4BCB6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3532743" y="3282841"/>
            <a:ext cx="2400874" cy="1408709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CE99449-00C7-D244-AE31-9BF9B7E461C9}"/>
              </a:ext>
            </a:extLst>
          </p:cNvPr>
          <p:cNvSpPr/>
          <p:nvPr/>
        </p:nvSpPr>
        <p:spPr>
          <a:xfrm>
            <a:off x="1983899" y="2085837"/>
            <a:ext cx="467995" cy="44413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E28E992-D823-D747-B981-B65E55815FE8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2451894" y="2307905"/>
            <a:ext cx="4445875" cy="1472203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6326D81E-41FD-114A-B867-365B7EF969D6}"/>
              </a:ext>
            </a:extLst>
          </p:cNvPr>
          <p:cNvSpPr txBox="1"/>
          <p:nvPr/>
        </p:nvSpPr>
        <p:spPr>
          <a:xfrm>
            <a:off x="4377806" y="1887615"/>
            <a:ext cx="1218145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Sparrenlage wird zur Sparrenplatte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4B5D7B3-D0A3-D641-A5CB-EB4094FB89AB}"/>
              </a:ext>
            </a:extLst>
          </p:cNvPr>
          <p:cNvSpPr txBox="1"/>
          <p:nvPr/>
        </p:nvSpPr>
        <p:spPr>
          <a:xfrm>
            <a:off x="4305538" y="2573194"/>
            <a:ext cx="133864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Kehlbalkenlage wird zur Kehlplatte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86EA221-DC41-AE4D-A7C5-B348A4284C52}"/>
              </a:ext>
            </a:extLst>
          </p:cNvPr>
          <p:cNvSpPr txBox="1"/>
          <p:nvPr/>
        </p:nvSpPr>
        <p:spPr>
          <a:xfrm>
            <a:off x="4286266" y="3190548"/>
            <a:ext cx="141314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Aufschiebling entfällt, da Versatz in der BSPH-Konstruktion erfolgt</a:t>
            </a:r>
          </a:p>
        </p:txBody>
      </p:sp>
    </p:spTree>
    <p:extLst>
      <p:ext uri="{BB962C8B-B14F-4D97-AF65-F5344CB8AC3E}">
        <p14:creationId xmlns:p14="http://schemas.microsoft.com/office/powerpoint/2010/main" val="79189300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509451" y="4799422"/>
            <a:ext cx="3704639" cy="1615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Das Steildach erzeugt ein gut nutzbares Volumen im Dachraum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In unserem Fall sogar über 2 Geschosse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Dieser Raum kann nicht nur praktisch genutzt werden,  sondern eröffnet die Möglichkeit sehr spannende Räume zu schaffen,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indent="-171450">
              <a:buFontTx/>
              <a:buChar char="-"/>
            </a:pPr>
            <a:r>
              <a:rPr lang="de-DE" sz="1100" dirty="0">
                <a:latin typeface="Museo Slab 100" panose="02000000000000000000" pitchFamily="2" charset="77"/>
              </a:rPr>
              <a:t>Sie verschränken sich hier über zwei Geschosse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6054213" y="467579"/>
            <a:ext cx="329727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Die Chancen des fränkischen </a:t>
            </a:r>
            <a:r>
              <a:rPr lang="de-DE" sz="1100" dirty="0" err="1">
                <a:latin typeface="Museo Slab 100" panose="02000000000000000000" pitchFamily="2" charset="77"/>
              </a:rPr>
              <a:t>Steildachhhauses</a:t>
            </a:r>
            <a:endParaRPr lang="de-DE" sz="1100" dirty="0">
              <a:latin typeface="Museo Slab 100" panose="02000000000000000000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B289BF0-5D2C-6944-AC82-1EFD8D195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32443" r="27908" b="32001"/>
          <a:stretch/>
        </p:blipFill>
        <p:spPr>
          <a:xfrm>
            <a:off x="6489325" y="3687678"/>
            <a:ext cx="2363057" cy="26234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F90950-EEF0-E14A-A3CD-08F80C82D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33479" r="26802" b="31227"/>
          <a:stretch/>
        </p:blipFill>
        <p:spPr>
          <a:xfrm>
            <a:off x="6489324" y="1084824"/>
            <a:ext cx="2363057" cy="26028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CF21B3-F311-A344-983E-5F425B4DD0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r="18742" b="15116"/>
          <a:stretch/>
        </p:blipFill>
        <p:spPr>
          <a:xfrm>
            <a:off x="594852" y="966616"/>
            <a:ext cx="4626179" cy="36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376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3776381"/>
            <a:ext cx="3704639" cy="26314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Jetzt erst mal Baustelle – leider hatten wir im Juni 2021 einen nassen Monat – nicht optimal für das Aufstellen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Anbau besteht aus 62 vorkonfektionierten Bauteilen, die auf zwei Transportern angeliefert werden und von dort mit dem Kran an ihre Stelle gehoben werden.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Rechts oben: eine Sparrenplatte ist bereits montiert ebenso die Kehlplatte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Rechts unten: Eine Außenwand wird eingehoben- die Felder für die </a:t>
            </a:r>
            <a:r>
              <a:rPr lang="de-DE" sz="1100" dirty="0" err="1">
                <a:latin typeface="Museo Slab 100" panose="02000000000000000000" pitchFamily="2" charset="77"/>
              </a:rPr>
              <a:t>Holzwolledämmung</a:t>
            </a:r>
            <a:r>
              <a:rPr lang="de-DE" sz="1100" dirty="0">
                <a:latin typeface="Museo Slab 100" panose="02000000000000000000" pitchFamily="2" charset="77"/>
              </a:rPr>
              <a:t> sind bereits montiert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Oben : die hölzerne Hülle ist geschlossen.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396707" y="467579"/>
            <a:ext cx="99821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Baustelle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A15B44-B3CB-2244-9F5E-E6FD83210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7218" b="3773"/>
          <a:stretch/>
        </p:blipFill>
        <p:spPr>
          <a:xfrm>
            <a:off x="531783" y="1086403"/>
            <a:ext cx="3582719" cy="24635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1731C3-88A5-4C4A-AE3A-A1521C5E1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55" y="3776381"/>
            <a:ext cx="3237071" cy="24278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4C675A-4DF1-1F44-8278-C4F63B967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72" y="1086403"/>
            <a:ext cx="3284754" cy="24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861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37">
            <a:extLst>
              <a:ext uri="{FF2B5EF4-FFF2-40B4-BE49-F238E27FC236}">
                <a16:creationId xmlns:a16="http://schemas.microsoft.com/office/drawing/2014/main" id="{0009185A-681D-EC40-BB68-63AD35A7CB30}"/>
              </a:ext>
            </a:extLst>
          </p:cNvPr>
          <p:cNvSpPr/>
          <p:nvPr/>
        </p:nvSpPr>
        <p:spPr>
          <a:xfrm>
            <a:off x="409862" y="6279192"/>
            <a:ext cx="9237351" cy="24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endParaRPr sz="1000" dirty="0">
              <a:solidFill>
                <a:srgbClr val="5DB5CE"/>
              </a:solidFill>
              <a:latin typeface="Museo Slab 300" panose="02000000000000000000" pitchFamily="2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6DDD58-1621-1645-8722-738105231A92}"/>
              </a:ext>
            </a:extLst>
          </p:cNvPr>
          <p:cNvSpPr txBox="1"/>
          <p:nvPr/>
        </p:nvSpPr>
        <p:spPr>
          <a:xfrm>
            <a:off x="409862" y="4013424"/>
            <a:ext cx="2889979" cy="195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moderne Holzbau  eignet sich besonders für Kommunale Bauprojekte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wie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Kindergärten,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Rathäuser,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Schulen,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Bauhöfe,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Dorfgemeinschaftshäuser,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Feuerwehrhäuser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Wohnheime …</a:t>
            </a:r>
          </a:p>
        </p:txBody>
      </p:sp>
      <p:sp>
        <p:nvSpPr>
          <p:cNvPr id="7" name="Shape 137">
            <a:extLst>
              <a:ext uri="{FF2B5EF4-FFF2-40B4-BE49-F238E27FC236}">
                <a16:creationId xmlns:a16="http://schemas.microsoft.com/office/drawing/2014/main" id="{1BC2666B-E58F-0142-B94F-BDB413472560}"/>
              </a:ext>
            </a:extLst>
          </p:cNvPr>
          <p:cNvSpPr/>
          <p:nvPr/>
        </p:nvSpPr>
        <p:spPr>
          <a:xfrm>
            <a:off x="409863" y="430926"/>
            <a:ext cx="4363615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Kommunaler Holzbau – Die Bauaufgaben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90DEDF-F8EE-9C49-92F5-A2D74D1AD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93" y="1875828"/>
            <a:ext cx="5582800" cy="446387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E2A520-E0F6-B243-92B4-9F688442E673}"/>
              </a:ext>
            </a:extLst>
          </p:cNvPr>
          <p:cNvSpPr txBox="1"/>
          <p:nvPr/>
        </p:nvSpPr>
        <p:spPr>
          <a:xfrm>
            <a:off x="7334615" y="504233"/>
            <a:ext cx="212907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Kinderhaus in </a:t>
            </a:r>
            <a:r>
              <a:rPr lang="de-DE" sz="1100" dirty="0" err="1">
                <a:latin typeface="Museo Slab 100" panose="02000000000000000000" pitchFamily="2" charset="77"/>
              </a:rPr>
              <a:t>Walpertskirchen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770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741663" y="467579"/>
            <a:ext cx="653263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Bauzeit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D8AEB80-38B1-FF44-97DC-12BBEA6F384A}"/>
              </a:ext>
            </a:extLst>
          </p:cNvPr>
          <p:cNvCxnSpPr>
            <a:cxnSpLocks/>
          </p:cNvCxnSpPr>
          <p:nvPr/>
        </p:nvCxnSpPr>
        <p:spPr>
          <a:xfrm>
            <a:off x="389157" y="2593295"/>
            <a:ext cx="1325882" cy="0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2FB92EE5-DB62-644F-9D53-8A1A441D3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r="14766" b="10763"/>
          <a:stretch/>
        </p:blipFill>
        <p:spPr>
          <a:xfrm rot="5400000">
            <a:off x="42547" y="4493212"/>
            <a:ext cx="2084832" cy="13258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CB836A8-220A-0649-8AF1-B61D511C8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24124"/>
          <a:stretch/>
        </p:blipFill>
        <p:spPr>
          <a:xfrm>
            <a:off x="1968975" y="4113736"/>
            <a:ext cx="1932648" cy="20848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512BAC0-3352-E04D-B353-3DDEC1ADC2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12567" b="26934"/>
          <a:stretch/>
        </p:blipFill>
        <p:spPr>
          <a:xfrm>
            <a:off x="6311818" y="4113736"/>
            <a:ext cx="3115973" cy="2158727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7DCF997-2262-E14C-B078-7CF8B64737CE}"/>
              </a:ext>
            </a:extLst>
          </p:cNvPr>
          <p:cNvCxnSpPr>
            <a:cxnSpLocks/>
          </p:cNvCxnSpPr>
          <p:nvPr/>
        </p:nvCxnSpPr>
        <p:spPr>
          <a:xfrm flipV="1">
            <a:off x="2000119" y="2579859"/>
            <a:ext cx="1865791" cy="1343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B4907F76-8D55-9E45-B50A-EAE2DC5FF4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r="10754"/>
          <a:stretch/>
        </p:blipFill>
        <p:spPr>
          <a:xfrm>
            <a:off x="4122694" y="4113736"/>
            <a:ext cx="1970226" cy="2158727"/>
          </a:xfrm>
          <a:prstGeom prst="rect">
            <a:avLst/>
          </a:prstGeom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1756D95-E2A8-764E-8AB9-008B5A2DAB44}"/>
              </a:ext>
            </a:extLst>
          </p:cNvPr>
          <p:cNvCxnSpPr>
            <a:cxnSpLocks/>
          </p:cNvCxnSpPr>
          <p:nvPr/>
        </p:nvCxnSpPr>
        <p:spPr>
          <a:xfrm flipV="1">
            <a:off x="4089829" y="2566423"/>
            <a:ext cx="1865791" cy="1343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E695920-4C00-DE4E-A8A8-E02D81553012}"/>
              </a:ext>
            </a:extLst>
          </p:cNvPr>
          <p:cNvCxnSpPr>
            <a:cxnSpLocks/>
          </p:cNvCxnSpPr>
          <p:nvPr/>
        </p:nvCxnSpPr>
        <p:spPr>
          <a:xfrm>
            <a:off x="6278953" y="2586577"/>
            <a:ext cx="3115973" cy="0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EC97DD7D-159B-2340-9D26-469A0DA1E2D0}"/>
              </a:ext>
            </a:extLst>
          </p:cNvPr>
          <p:cNvSpPr txBox="1"/>
          <p:nvPr/>
        </p:nvSpPr>
        <p:spPr>
          <a:xfrm>
            <a:off x="424998" y="2032408"/>
            <a:ext cx="136769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Abriss Scheune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F33E0960-D0BA-2546-8657-4D87DF50BBD5}"/>
              </a:ext>
            </a:extLst>
          </p:cNvPr>
          <p:cNvCxnSpPr>
            <a:cxnSpLocks/>
          </p:cNvCxnSpPr>
          <p:nvPr/>
        </p:nvCxnSpPr>
        <p:spPr>
          <a:xfrm>
            <a:off x="1735744" y="950976"/>
            <a:ext cx="0" cy="93942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F7D72BE9-C069-D44F-AAA4-82034846A529}"/>
              </a:ext>
            </a:extLst>
          </p:cNvPr>
          <p:cNvSpPr txBox="1"/>
          <p:nvPr/>
        </p:nvSpPr>
        <p:spPr>
          <a:xfrm>
            <a:off x="821342" y="1545405"/>
            <a:ext cx="77885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März 2021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6F4182D-ADC5-5C4C-A311-052F3572AA67}"/>
              </a:ext>
            </a:extLst>
          </p:cNvPr>
          <p:cNvSpPr txBox="1"/>
          <p:nvPr/>
        </p:nvSpPr>
        <p:spPr>
          <a:xfrm>
            <a:off x="1956815" y="2032408"/>
            <a:ext cx="136769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Brunnengründung und Bodenplatte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AA1FAF1-E5ED-294C-A50D-F463A0EA89C8}"/>
              </a:ext>
            </a:extLst>
          </p:cNvPr>
          <p:cNvSpPr txBox="1"/>
          <p:nvPr/>
        </p:nvSpPr>
        <p:spPr>
          <a:xfrm>
            <a:off x="2958404" y="1545405"/>
            <a:ext cx="77885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Mai 2021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A4876D-8FB3-724F-AF86-BAC87486364E}"/>
              </a:ext>
            </a:extLst>
          </p:cNvPr>
          <p:cNvCxnSpPr>
            <a:cxnSpLocks/>
          </p:cNvCxnSpPr>
          <p:nvPr/>
        </p:nvCxnSpPr>
        <p:spPr>
          <a:xfrm>
            <a:off x="3872807" y="950976"/>
            <a:ext cx="0" cy="93942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9C526AA0-B741-D443-803E-26DC59FAD8C4}"/>
              </a:ext>
            </a:extLst>
          </p:cNvPr>
          <p:cNvCxnSpPr>
            <a:cxnSpLocks/>
          </p:cNvCxnSpPr>
          <p:nvPr/>
        </p:nvCxnSpPr>
        <p:spPr>
          <a:xfrm>
            <a:off x="5950740" y="983367"/>
            <a:ext cx="0" cy="93942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5E398DAB-7722-8941-9C87-B5E1B9AB7CA0}"/>
              </a:ext>
            </a:extLst>
          </p:cNvPr>
          <p:cNvCxnSpPr>
            <a:cxnSpLocks/>
          </p:cNvCxnSpPr>
          <p:nvPr/>
        </p:nvCxnSpPr>
        <p:spPr>
          <a:xfrm>
            <a:off x="9394927" y="1023960"/>
            <a:ext cx="0" cy="93942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52FB36B2-B9B2-8D45-BDAB-578407DC2B97}"/>
              </a:ext>
            </a:extLst>
          </p:cNvPr>
          <p:cNvSpPr txBox="1"/>
          <p:nvPr/>
        </p:nvSpPr>
        <p:spPr>
          <a:xfrm>
            <a:off x="4212334" y="1999182"/>
            <a:ext cx="141122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Aufstellen - Rohbau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A651FB4-A253-3049-9C4A-8B2840FC7E78}"/>
              </a:ext>
            </a:extLst>
          </p:cNvPr>
          <p:cNvSpPr txBox="1"/>
          <p:nvPr/>
        </p:nvSpPr>
        <p:spPr>
          <a:xfrm>
            <a:off x="5069926" y="1561435"/>
            <a:ext cx="77885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Juni 2021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C08BDB9-0324-0842-8FAC-23006FF8ECDD}"/>
              </a:ext>
            </a:extLst>
          </p:cNvPr>
          <p:cNvSpPr txBox="1"/>
          <p:nvPr/>
        </p:nvSpPr>
        <p:spPr>
          <a:xfrm>
            <a:off x="7828342" y="1545405"/>
            <a:ext cx="121702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Dezember 2021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162A9199-BB73-D544-A254-99BC3268F2B1}"/>
              </a:ext>
            </a:extLst>
          </p:cNvPr>
          <p:cNvSpPr txBox="1"/>
          <p:nvPr/>
        </p:nvSpPr>
        <p:spPr>
          <a:xfrm>
            <a:off x="7212842" y="1941313"/>
            <a:ext cx="1854903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Innenausbau und Fassade 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5B6E6B5-CA95-814C-9100-A0F812676DFA}"/>
              </a:ext>
            </a:extLst>
          </p:cNvPr>
          <p:cNvSpPr txBox="1"/>
          <p:nvPr/>
        </p:nvSpPr>
        <p:spPr>
          <a:xfrm>
            <a:off x="6393339" y="2714736"/>
            <a:ext cx="3315172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Fertigstellug</a:t>
            </a:r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 und Inbetriebnahme 24.12. 2021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096F4E5C-7C4A-E343-B218-6483381D3FF0}"/>
              </a:ext>
            </a:extLst>
          </p:cNvPr>
          <p:cNvCxnSpPr>
            <a:cxnSpLocks/>
          </p:cNvCxnSpPr>
          <p:nvPr/>
        </p:nvCxnSpPr>
        <p:spPr>
          <a:xfrm flipV="1">
            <a:off x="2037668" y="3657685"/>
            <a:ext cx="7369418" cy="1343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28E7E516-112B-AC4B-A4A4-A06C3196BC88}"/>
              </a:ext>
            </a:extLst>
          </p:cNvPr>
          <p:cNvSpPr txBox="1"/>
          <p:nvPr/>
        </p:nvSpPr>
        <p:spPr>
          <a:xfrm>
            <a:off x="4317111" y="3367252"/>
            <a:ext cx="14112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200" b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9 Monate Bauzeit</a:t>
            </a:r>
          </a:p>
        </p:txBody>
      </p:sp>
    </p:spTree>
    <p:extLst>
      <p:ext uri="{BB962C8B-B14F-4D97-AF65-F5344CB8AC3E}">
        <p14:creationId xmlns:p14="http://schemas.microsoft.com/office/powerpoint/2010/main" val="16897626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2" y="4798714"/>
            <a:ext cx="4273435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Boden im zentralen Raum besteht aus polygonalen Juraplatten – aus dem nahe gelegenen </a:t>
            </a:r>
            <a:r>
              <a:rPr lang="de-DE" sz="1100" dirty="0" err="1">
                <a:latin typeface="Museo Slab 100" panose="02000000000000000000" pitchFamily="2" charset="77"/>
              </a:rPr>
              <a:t>Solnhofen</a:t>
            </a: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Das sind die Plattenreste die Abfallen wenn aus den Bruchplatten rechteckige Formate gewonnen werden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Das Material ist billig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Verlegung dagegen teuer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Sie verlangt aber auch handwerkliches können und </a:t>
            </a:r>
            <a:r>
              <a:rPr lang="de-DE" sz="1100" dirty="0" err="1">
                <a:latin typeface="Museo Slab 100" panose="02000000000000000000" pitchFamily="2" charset="77"/>
              </a:rPr>
              <a:t>grosses</a:t>
            </a:r>
            <a:r>
              <a:rPr lang="de-DE" sz="1100" dirty="0">
                <a:latin typeface="Museo Slab 100" panose="02000000000000000000" pitchFamily="2" charset="77"/>
              </a:rPr>
              <a:t> Geschick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7530353" y="467579"/>
            <a:ext cx="1864573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Der Boden und die Wände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E149B8-DD11-AB4C-B07F-D87421A6D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2" y="1315720"/>
            <a:ext cx="4273435" cy="28489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11F4F8-A758-E944-BEAC-9175B49A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1" y="3387992"/>
            <a:ext cx="4285905" cy="28572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06DF7A7-A96D-844E-8F60-D104EF8BD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82" y="1315719"/>
            <a:ext cx="2091344" cy="13942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1870399-D15F-6A44-88FC-A01B5780EB43}"/>
              </a:ext>
            </a:extLst>
          </p:cNvPr>
          <p:cNvSpPr txBox="1"/>
          <p:nvPr/>
        </p:nvSpPr>
        <p:spPr>
          <a:xfrm>
            <a:off x="4939280" y="1263400"/>
            <a:ext cx="2187661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Wandoberflächen sind aus Kiefernholz, das ist die innerste Schicht der Brettsperrholzplatten, dem konstruktiven Wandmaterial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Sie tragen eine </a:t>
            </a:r>
            <a:r>
              <a:rPr lang="de-DE" sz="1100" dirty="0" err="1">
                <a:latin typeface="Museo Slab 100" panose="02000000000000000000" pitchFamily="2" charset="77"/>
              </a:rPr>
              <a:t>Be</a:t>
            </a:r>
            <a:r>
              <a:rPr lang="de-DE" sz="1100" dirty="0">
                <a:latin typeface="Museo Slab 100" panose="02000000000000000000" pitchFamily="2" charset="77"/>
              </a:rPr>
              <a:t>-schichtung aus weißem Pigment</a:t>
            </a:r>
          </a:p>
        </p:txBody>
      </p:sp>
    </p:spTree>
    <p:extLst>
      <p:ext uri="{BB962C8B-B14F-4D97-AF65-F5344CB8AC3E}">
        <p14:creationId xmlns:p14="http://schemas.microsoft.com/office/powerpoint/2010/main" val="167198936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5474106"/>
            <a:ext cx="279025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Sind die Läden geschlossen, dann  wird der Anbau zur Scheune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7320722" y="467579"/>
            <a:ext cx="207420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Die Idee mit den Fensterläden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477DFF-4066-D446-AE99-A05EA6066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35" y="1118207"/>
            <a:ext cx="2646992" cy="39704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5D35B4-5B11-D445-88E3-063C991BB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3" y="1172740"/>
            <a:ext cx="2680351" cy="40205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2419DD2-E8FC-2B43-8630-75E9A0D2E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89" y="3323284"/>
            <a:ext cx="2804972" cy="18699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9CA86D-7789-4A4D-9363-FB0C13144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88" y="1172740"/>
            <a:ext cx="2804973" cy="186951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8433469-32F8-B04A-A332-6CA067B900D0}"/>
              </a:ext>
            </a:extLst>
          </p:cNvPr>
          <p:cNvSpPr txBox="1"/>
          <p:nvPr/>
        </p:nvSpPr>
        <p:spPr>
          <a:xfrm>
            <a:off x="6604676" y="5477715"/>
            <a:ext cx="279025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Sind die Läden offen, dann  zeigt sich seine Funktion als Wohngebäude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0F8564F-8C2C-9D47-B20A-48E0E2773F8D}"/>
              </a:ext>
            </a:extLst>
          </p:cNvPr>
          <p:cNvSpPr txBox="1"/>
          <p:nvPr/>
        </p:nvSpPr>
        <p:spPr>
          <a:xfrm>
            <a:off x="3412946" y="5474297"/>
            <a:ext cx="2790251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Läden liegen bündig in der Fassade und werden so Teil der Fassadenoberfläche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Sofern geschlossen bleibt ein vertieftes Feld, als Hinweis auf das Fenster</a:t>
            </a:r>
          </a:p>
        </p:txBody>
      </p:sp>
    </p:spTree>
    <p:extLst>
      <p:ext uri="{BB962C8B-B14F-4D97-AF65-F5344CB8AC3E}">
        <p14:creationId xmlns:p14="http://schemas.microsoft.com/office/powerpoint/2010/main" val="183088064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7879743" y="467579"/>
            <a:ext cx="151518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Gang durch das Haus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61CE1F-C947-DB4A-81D6-93540DCD3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18219"/>
          <a:stretch/>
        </p:blipFill>
        <p:spPr>
          <a:xfrm>
            <a:off x="5856349" y="815328"/>
            <a:ext cx="3816646" cy="1989007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6414DB-21EF-1E48-8CE2-5685797CA4D5}"/>
              </a:ext>
            </a:extLst>
          </p:cNvPr>
          <p:cNvCxnSpPr>
            <a:cxnSpLocks/>
          </p:cNvCxnSpPr>
          <p:nvPr/>
        </p:nvCxnSpPr>
        <p:spPr>
          <a:xfrm>
            <a:off x="8768900" y="765841"/>
            <a:ext cx="0" cy="437322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D8AEB80-38B1-FF44-97DC-12BBEA6F384A}"/>
              </a:ext>
            </a:extLst>
          </p:cNvPr>
          <p:cNvCxnSpPr>
            <a:cxnSpLocks/>
          </p:cNvCxnSpPr>
          <p:nvPr/>
        </p:nvCxnSpPr>
        <p:spPr>
          <a:xfrm flipH="1">
            <a:off x="8196396" y="1197460"/>
            <a:ext cx="467802" cy="0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6F85E9F-5F72-154B-8376-56E80A5989C5}"/>
              </a:ext>
            </a:extLst>
          </p:cNvPr>
          <p:cNvCxnSpPr>
            <a:cxnSpLocks/>
          </p:cNvCxnSpPr>
          <p:nvPr/>
        </p:nvCxnSpPr>
        <p:spPr>
          <a:xfrm flipH="1">
            <a:off x="7482383" y="1234420"/>
            <a:ext cx="347535" cy="250466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A498C99-CB35-8C4C-8406-DC7ACBA92746}"/>
              </a:ext>
            </a:extLst>
          </p:cNvPr>
          <p:cNvCxnSpPr>
            <a:cxnSpLocks/>
          </p:cNvCxnSpPr>
          <p:nvPr/>
        </p:nvCxnSpPr>
        <p:spPr>
          <a:xfrm flipH="1">
            <a:off x="7012164" y="1126327"/>
            <a:ext cx="427006" cy="0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E0B9521-9093-2445-B3E8-2890F8C8A3D6}"/>
              </a:ext>
            </a:extLst>
          </p:cNvPr>
          <p:cNvCxnSpPr>
            <a:cxnSpLocks/>
          </p:cNvCxnSpPr>
          <p:nvPr/>
        </p:nvCxnSpPr>
        <p:spPr>
          <a:xfrm>
            <a:off x="6894968" y="1234420"/>
            <a:ext cx="0" cy="437322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042A3397-1D85-5F41-A0CA-3BFE7E73D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70" y="3026971"/>
            <a:ext cx="2109091" cy="316363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7451EEB-2644-174A-BA32-14FC67C56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5" y="3052650"/>
            <a:ext cx="4701332" cy="313667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6ED35A7-F398-684A-8E0F-FC3535F1A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7" y="3046640"/>
            <a:ext cx="2065887" cy="309883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9527DA2-A736-A54F-8EB9-4457EA842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33479" r="26802" b="31227"/>
          <a:stretch/>
        </p:blipFill>
        <p:spPr>
          <a:xfrm>
            <a:off x="305161" y="729187"/>
            <a:ext cx="1602573" cy="17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626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7879743" y="467579"/>
            <a:ext cx="151518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Gang durch das Haus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D8AEB80-38B1-FF44-97DC-12BBEA6F384A}"/>
              </a:ext>
            </a:extLst>
          </p:cNvPr>
          <p:cNvCxnSpPr>
            <a:cxnSpLocks/>
          </p:cNvCxnSpPr>
          <p:nvPr/>
        </p:nvCxnSpPr>
        <p:spPr>
          <a:xfrm flipV="1">
            <a:off x="6747858" y="1742212"/>
            <a:ext cx="354940" cy="278369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E0B9521-9093-2445-B3E8-2890F8C8A3D6}"/>
              </a:ext>
            </a:extLst>
          </p:cNvPr>
          <p:cNvCxnSpPr>
            <a:cxnSpLocks/>
          </p:cNvCxnSpPr>
          <p:nvPr/>
        </p:nvCxnSpPr>
        <p:spPr>
          <a:xfrm>
            <a:off x="7777173" y="1234419"/>
            <a:ext cx="0" cy="437322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24B519DB-9BFE-FA44-8FDD-D04A6F3FB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1" t="13053" b="20281"/>
          <a:stretch/>
        </p:blipFill>
        <p:spPr>
          <a:xfrm>
            <a:off x="6354612" y="729187"/>
            <a:ext cx="2846081" cy="21802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8EC7456-CADE-C445-B710-F4FE497C9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85" y="3322584"/>
            <a:ext cx="2036443" cy="305466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71F6266-2CA3-2C4F-8C05-E57E34C66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7" y="3322584"/>
            <a:ext cx="2036443" cy="305466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7FF1204-8A59-3146-A67A-9ED24B44EF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3" y="3322584"/>
            <a:ext cx="2035649" cy="305466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92A341D-756C-B242-BEC3-3DD46662B0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1" y="3322584"/>
            <a:ext cx="2036443" cy="3054665"/>
          </a:xfrm>
          <a:prstGeom prst="rect">
            <a:avLst/>
          </a:prstGeom>
        </p:spPr>
      </p:pic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6271C98-BD59-5742-A912-C93C1B05F8A5}"/>
              </a:ext>
            </a:extLst>
          </p:cNvPr>
          <p:cNvCxnSpPr>
            <a:cxnSpLocks/>
          </p:cNvCxnSpPr>
          <p:nvPr/>
        </p:nvCxnSpPr>
        <p:spPr>
          <a:xfrm flipV="1">
            <a:off x="7777652" y="2290660"/>
            <a:ext cx="354940" cy="278369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36F6513-20F6-FD4A-BCDD-3A2A600EAEB4}"/>
              </a:ext>
            </a:extLst>
          </p:cNvPr>
          <p:cNvCxnSpPr>
            <a:cxnSpLocks/>
          </p:cNvCxnSpPr>
          <p:nvPr/>
        </p:nvCxnSpPr>
        <p:spPr>
          <a:xfrm>
            <a:off x="6747858" y="2083441"/>
            <a:ext cx="318274" cy="346403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B3E841DA-465C-D740-A477-9A5CACE181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32443" r="27908" b="32001"/>
          <a:stretch/>
        </p:blipFill>
        <p:spPr>
          <a:xfrm>
            <a:off x="409863" y="773060"/>
            <a:ext cx="1996634" cy="22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80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027233" y="467579"/>
            <a:ext cx="136769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Gang um das Haus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E0B9521-9093-2445-B3E8-2890F8C8A3D6}"/>
              </a:ext>
            </a:extLst>
          </p:cNvPr>
          <p:cNvCxnSpPr>
            <a:cxnSpLocks/>
          </p:cNvCxnSpPr>
          <p:nvPr/>
        </p:nvCxnSpPr>
        <p:spPr>
          <a:xfrm flipH="1">
            <a:off x="8323569" y="1756921"/>
            <a:ext cx="273806" cy="208332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6271C98-BD59-5742-A912-C93C1B05F8A5}"/>
              </a:ext>
            </a:extLst>
          </p:cNvPr>
          <p:cNvCxnSpPr>
            <a:cxnSpLocks/>
          </p:cNvCxnSpPr>
          <p:nvPr/>
        </p:nvCxnSpPr>
        <p:spPr>
          <a:xfrm>
            <a:off x="7968351" y="1837129"/>
            <a:ext cx="117764" cy="196025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962189B8-CE7C-5645-A1AA-DC6FA739B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4" t="26555" r="38590" b="53602"/>
          <a:stretch/>
        </p:blipFill>
        <p:spPr>
          <a:xfrm>
            <a:off x="7078065" y="982016"/>
            <a:ext cx="2316862" cy="16382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7D806B1-BA90-A44E-9CA8-0C5CF67A2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346" y="3430326"/>
            <a:ext cx="3343251" cy="22288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4CD948-DEFB-4E45-BFD3-BAC511A65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7"/>
          <a:stretch/>
        </p:blipFill>
        <p:spPr>
          <a:xfrm>
            <a:off x="2995749" y="2873117"/>
            <a:ext cx="6473949" cy="33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4433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027233" y="467579"/>
            <a:ext cx="136769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Gang um das Haus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E0B9521-9093-2445-B3E8-2890F8C8A3D6}"/>
              </a:ext>
            </a:extLst>
          </p:cNvPr>
          <p:cNvCxnSpPr>
            <a:cxnSpLocks/>
          </p:cNvCxnSpPr>
          <p:nvPr/>
        </p:nvCxnSpPr>
        <p:spPr>
          <a:xfrm flipV="1">
            <a:off x="7905723" y="2242930"/>
            <a:ext cx="243020" cy="379048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6271C98-BD59-5742-A912-C93C1B05F8A5}"/>
              </a:ext>
            </a:extLst>
          </p:cNvPr>
          <p:cNvCxnSpPr>
            <a:cxnSpLocks/>
          </p:cNvCxnSpPr>
          <p:nvPr/>
        </p:nvCxnSpPr>
        <p:spPr>
          <a:xfrm>
            <a:off x="7874062" y="2144917"/>
            <a:ext cx="130625" cy="203810"/>
          </a:xfrm>
          <a:prstGeom prst="straightConnector1">
            <a:avLst/>
          </a:prstGeom>
          <a:noFill/>
          <a:ln w="95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962189B8-CE7C-5645-A1AA-DC6FA739B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4" t="26555" r="38590" b="53602"/>
          <a:stretch/>
        </p:blipFill>
        <p:spPr>
          <a:xfrm>
            <a:off x="6990312" y="947052"/>
            <a:ext cx="2316862" cy="16382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37B0532-101E-184F-ACFE-9A9785490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4" y="2763437"/>
            <a:ext cx="2516348" cy="37745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458851-BDC0-F740-AACE-6464D46A4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96" y="2767939"/>
            <a:ext cx="5655031" cy="377002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0636AC-559E-0D4B-900D-6F4FFC261B46}"/>
              </a:ext>
            </a:extLst>
          </p:cNvPr>
          <p:cNvSpPr txBox="1"/>
          <p:nvPr/>
        </p:nvSpPr>
        <p:spPr>
          <a:xfrm>
            <a:off x="574324" y="1042914"/>
            <a:ext cx="2516348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Materialien </a:t>
            </a:r>
            <a:r>
              <a:rPr lang="de-DE" sz="1100" dirty="0" err="1">
                <a:latin typeface="Museo Slab 100" panose="02000000000000000000" pitchFamily="2" charset="77"/>
              </a:rPr>
              <a:t>aussen</a:t>
            </a:r>
            <a:r>
              <a:rPr lang="de-DE" sz="1100" dirty="0">
                <a:latin typeface="Museo Slab 100" panose="02000000000000000000" pitchFamily="2" charset="77"/>
              </a:rPr>
              <a:t>: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Dach: Naturrote Biberschwanzdeckung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Kiefernschalung vorvergraut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Ungleiche Brettbreiten </a:t>
            </a:r>
          </a:p>
        </p:txBody>
      </p:sp>
    </p:spTree>
    <p:extLst>
      <p:ext uri="{BB962C8B-B14F-4D97-AF65-F5344CB8AC3E}">
        <p14:creationId xmlns:p14="http://schemas.microsoft.com/office/powerpoint/2010/main" val="247949212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027233" y="467579"/>
            <a:ext cx="136769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Vorher -Nachher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6957BA-6E0A-C448-A028-FD3CC095A4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 t="89" b="962"/>
          <a:stretch/>
        </p:blipFill>
        <p:spPr>
          <a:xfrm rot="16200000">
            <a:off x="5284530" y="2226296"/>
            <a:ext cx="4156569" cy="406422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63B2DB9-F6A1-6649-AFCA-440EE3C3B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22758" b="6297"/>
          <a:stretch/>
        </p:blipFill>
        <p:spPr>
          <a:xfrm>
            <a:off x="539495" y="2180125"/>
            <a:ext cx="4334257" cy="415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5878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01740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Barthelmesaurach – Leben und 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42194E-1641-0148-B6F1-6AA3411435CB}"/>
              </a:ext>
            </a:extLst>
          </p:cNvPr>
          <p:cNvSpPr txBox="1"/>
          <p:nvPr/>
        </p:nvSpPr>
        <p:spPr>
          <a:xfrm>
            <a:off x="8806721" y="467579"/>
            <a:ext cx="58820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Leben 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551EA8-EA0C-A348-97C6-8E8028FEF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3" y="1984648"/>
            <a:ext cx="2445763" cy="43480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444810-F185-8740-811D-C00ECF79D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38" y="1984649"/>
            <a:ext cx="6343290" cy="43480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52E792A-0E44-7B4C-8CFB-DFF523AF5199}"/>
              </a:ext>
            </a:extLst>
          </p:cNvPr>
          <p:cNvSpPr txBox="1"/>
          <p:nvPr/>
        </p:nvSpPr>
        <p:spPr>
          <a:xfrm>
            <a:off x="409863" y="1518879"/>
            <a:ext cx="144113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Weihnachten 2021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9969FB-D987-CA40-B64B-C3A0597FF070}"/>
              </a:ext>
            </a:extLst>
          </p:cNvPr>
          <p:cNvSpPr txBox="1"/>
          <p:nvPr/>
        </p:nvSpPr>
        <p:spPr>
          <a:xfrm>
            <a:off x="3051638" y="1518879"/>
            <a:ext cx="124158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de-DE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lab 100" panose="02000000000000000000" pitchFamily="2" charset="77"/>
                <a:sym typeface="Calibri"/>
              </a:rPr>
              <a:t>Sommer 2023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7DB64D-23C8-934C-B221-8C93AC3B1DEB}"/>
              </a:ext>
            </a:extLst>
          </p:cNvPr>
          <p:cNvSpPr txBox="1"/>
          <p:nvPr/>
        </p:nvSpPr>
        <p:spPr>
          <a:xfrm>
            <a:off x="6837830" y="841771"/>
            <a:ext cx="2557097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Das „Leben“ ist eigekehrt und die </a:t>
            </a:r>
          </a:p>
          <a:p>
            <a:r>
              <a:rPr lang="de-DE" sz="1100" dirty="0">
                <a:latin typeface="Museo Slab 100" panose="02000000000000000000" pitchFamily="2" charset="77"/>
              </a:rPr>
              <a:t>“Architekten-Ordnung“ ist dahin </a:t>
            </a:r>
          </a:p>
          <a:p>
            <a:r>
              <a:rPr lang="de-DE" sz="1100" dirty="0">
                <a:latin typeface="Museo Slab 100" panose="02000000000000000000" pitchFamily="2" charset="77"/>
              </a:rPr>
              <a:t>– so soll es sein</a:t>
            </a:r>
          </a:p>
          <a:p>
            <a:endParaRPr lang="de-DE" sz="1100" dirty="0">
              <a:latin typeface="Museo Slab 100" panose="02000000000000000000" pitchFamily="2" charset="77"/>
            </a:endParaRPr>
          </a:p>
          <a:p>
            <a:r>
              <a:rPr lang="de-DE" sz="1100" dirty="0">
                <a:latin typeface="Museo Slab 100" panose="02000000000000000000" pitchFamily="2" charset="77"/>
              </a:rPr>
              <a:t>Vielen Dank für Ihre Aufmerksamkeit 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0688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37">
            <a:extLst>
              <a:ext uri="{FF2B5EF4-FFF2-40B4-BE49-F238E27FC236}">
                <a16:creationId xmlns:a16="http://schemas.microsoft.com/office/drawing/2014/main" id="{0009185A-681D-EC40-BB68-63AD35A7CB30}"/>
              </a:ext>
            </a:extLst>
          </p:cNvPr>
          <p:cNvSpPr/>
          <p:nvPr/>
        </p:nvSpPr>
        <p:spPr>
          <a:xfrm>
            <a:off x="409862" y="6279192"/>
            <a:ext cx="9237351" cy="24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endParaRPr sz="1000" dirty="0">
              <a:solidFill>
                <a:srgbClr val="5DB5CE"/>
              </a:solidFill>
              <a:latin typeface="Museo Slab 300" panose="02000000000000000000" pitchFamily="2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6DDD58-1621-1645-8722-738105231A92}"/>
              </a:ext>
            </a:extLst>
          </p:cNvPr>
          <p:cNvSpPr txBox="1"/>
          <p:nvPr/>
        </p:nvSpPr>
        <p:spPr>
          <a:xfrm>
            <a:off x="409862" y="4324813"/>
            <a:ext cx="2889979" cy="1954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Der moderne Holzbau  eignet sich besonders für Kommunale Bauprojekte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wie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Kindergärten,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Rathäuser,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Schulen,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Bauhöfe,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Dorfgemeinschaftshäuser,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Feuerwehrhäuser 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Wohnheime …</a:t>
            </a:r>
          </a:p>
        </p:txBody>
      </p:sp>
      <p:sp>
        <p:nvSpPr>
          <p:cNvPr id="7" name="Shape 137">
            <a:extLst>
              <a:ext uri="{FF2B5EF4-FFF2-40B4-BE49-F238E27FC236}">
                <a16:creationId xmlns:a16="http://schemas.microsoft.com/office/drawing/2014/main" id="{1BC2666B-E58F-0142-B94F-BDB413472560}"/>
              </a:ext>
            </a:extLst>
          </p:cNvPr>
          <p:cNvSpPr/>
          <p:nvPr/>
        </p:nvSpPr>
        <p:spPr>
          <a:xfrm>
            <a:off x="409863" y="430926"/>
            <a:ext cx="4363615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Kommunaler Holzbau – Die Bauaufgaben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A6DAA1-24B0-EE48-9487-04971C59C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34" y="2284669"/>
            <a:ext cx="5991785" cy="399452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539909-DC5A-DB4B-9241-7BD0D938EA9D}"/>
              </a:ext>
            </a:extLst>
          </p:cNvPr>
          <p:cNvSpPr txBox="1"/>
          <p:nvPr/>
        </p:nvSpPr>
        <p:spPr>
          <a:xfrm>
            <a:off x="6306570" y="504233"/>
            <a:ext cx="316284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Studentenwohnheim </a:t>
            </a:r>
            <a:r>
              <a:rPr lang="de-DE" sz="1100" dirty="0" err="1">
                <a:latin typeface="Museo Slab 100" panose="02000000000000000000" pitchFamily="2" charset="77"/>
              </a:rPr>
              <a:t>Spengelhof</a:t>
            </a:r>
            <a:r>
              <a:rPr lang="de-DE" sz="1100" dirty="0">
                <a:latin typeface="Museo Slab 100" panose="02000000000000000000" pitchFamily="2" charset="77"/>
              </a:rPr>
              <a:t> in München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6398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63615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– Co2 Bilanz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5109217"/>
            <a:ext cx="3066202" cy="1277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Geringste </a:t>
            </a:r>
            <a:r>
              <a:rPr lang="de-DE" sz="1100" dirty="0" err="1">
                <a:latin typeface="Museo Slab 100" panose="02000000000000000000" pitchFamily="2" charset="77"/>
              </a:rPr>
              <a:t>co</a:t>
            </a:r>
            <a:r>
              <a:rPr lang="de-DE" sz="1100" dirty="0">
                <a:latin typeface="Museo Slab 100" panose="02000000000000000000" pitchFamily="2" charset="77"/>
              </a:rPr>
              <a:t> 2 Belastung der Umwelt im Vergleich zu andern Bauweisen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Zusätzlich </a:t>
            </a:r>
            <a:r>
              <a:rPr lang="de-DE" sz="1100" dirty="0" err="1">
                <a:latin typeface="Museo Slab 100" panose="02000000000000000000" pitchFamily="2" charset="77"/>
              </a:rPr>
              <a:t>co</a:t>
            </a:r>
            <a:r>
              <a:rPr lang="de-DE" sz="1100" dirty="0">
                <a:latin typeface="Museo Slab 100" panose="02000000000000000000" pitchFamily="2" charset="77"/>
              </a:rPr>
              <a:t> 2 speichernd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Demontierbar und wiederverwendbares Material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265BD9-A01C-F842-9EBA-E37E3DFE0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58" y="2131359"/>
            <a:ext cx="5318911" cy="42551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2DE46D5-0156-2142-AABE-88894F5A5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23870" r="22506" b="-1914"/>
          <a:stretch/>
        </p:blipFill>
        <p:spPr>
          <a:xfrm>
            <a:off x="503992" y="2131359"/>
            <a:ext cx="2736749" cy="215239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34DA44-D718-9446-A912-E4DFEFA4EFF8}"/>
              </a:ext>
            </a:extLst>
          </p:cNvPr>
          <p:cNvSpPr txBox="1"/>
          <p:nvPr/>
        </p:nvSpPr>
        <p:spPr>
          <a:xfrm>
            <a:off x="6205818" y="504233"/>
            <a:ext cx="3378002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Holz-Stroh-</a:t>
            </a:r>
            <a:r>
              <a:rPr lang="de-DE" sz="1100" dirty="0" err="1">
                <a:latin typeface="Museo Slab 100" panose="02000000000000000000" pitchFamily="2" charset="77"/>
              </a:rPr>
              <a:t>Lehmhaus</a:t>
            </a:r>
            <a:r>
              <a:rPr lang="de-DE" sz="1100" dirty="0">
                <a:latin typeface="Museo Slab 100" panose="02000000000000000000" pitchFamily="2" charset="77"/>
              </a:rPr>
              <a:t>  St. </a:t>
            </a:r>
            <a:r>
              <a:rPr lang="de-DE" sz="1100" dirty="0" err="1">
                <a:latin typeface="Museo Slab 100" panose="02000000000000000000" pitchFamily="2" charset="77"/>
              </a:rPr>
              <a:t>Wunibald</a:t>
            </a:r>
            <a:r>
              <a:rPr lang="de-DE" sz="1100" dirty="0">
                <a:latin typeface="Museo Slab 100" panose="02000000000000000000" pitchFamily="2" charset="77"/>
              </a:rPr>
              <a:t> </a:t>
            </a:r>
            <a:r>
              <a:rPr lang="de-DE" sz="1100" dirty="0" err="1">
                <a:latin typeface="Museo Slab 100" panose="02000000000000000000" pitchFamily="2" charset="77"/>
              </a:rPr>
              <a:t>Plankstetten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414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63615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– Co2 Bilanz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4941794"/>
            <a:ext cx="2696408" cy="1444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Geringste </a:t>
            </a:r>
            <a:r>
              <a:rPr lang="de-DE" sz="1100" dirty="0" err="1">
                <a:latin typeface="Museo Slab 100" panose="02000000000000000000" pitchFamily="2" charset="77"/>
              </a:rPr>
              <a:t>co</a:t>
            </a:r>
            <a:r>
              <a:rPr lang="de-DE" sz="1100" dirty="0">
                <a:latin typeface="Museo Slab 100" panose="02000000000000000000" pitchFamily="2" charset="77"/>
              </a:rPr>
              <a:t> 2 Belastung der Umwelt im Vergleich zu andern Bauweisen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Zusätzlich co2 speichernd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Demontierbar und wiederverwendbares Material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807E6B-416A-BF4B-AFBD-F0E5EF825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34" y="2875205"/>
            <a:ext cx="5266926" cy="35112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842667-EADF-574E-98D0-4D4201BB1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2" t="15646" b="4240"/>
          <a:stretch/>
        </p:blipFill>
        <p:spPr>
          <a:xfrm>
            <a:off x="4148634" y="977328"/>
            <a:ext cx="1952226" cy="16962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CBCF9D2-2B50-8E4A-A248-E53E3332D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27" y="977328"/>
            <a:ext cx="2544433" cy="16962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7B0550-383C-5047-9811-4BDD83000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4" y="977328"/>
            <a:ext cx="2478289" cy="346979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75C8AAA-A832-DA48-A941-76085F4C7496}"/>
              </a:ext>
            </a:extLst>
          </p:cNvPr>
          <p:cNvSpPr txBox="1"/>
          <p:nvPr/>
        </p:nvSpPr>
        <p:spPr>
          <a:xfrm>
            <a:off x="6205818" y="504233"/>
            <a:ext cx="3378002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Holz-Stroh-</a:t>
            </a:r>
            <a:r>
              <a:rPr lang="de-DE" sz="1100" dirty="0" err="1">
                <a:latin typeface="Museo Slab 100" panose="02000000000000000000" pitchFamily="2" charset="77"/>
              </a:rPr>
              <a:t>Lehmhaus</a:t>
            </a:r>
            <a:r>
              <a:rPr lang="de-DE" sz="1100" dirty="0">
                <a:latin typeface="Museo Slab 100" panose="02000000000000000000" pitchFamily="2" charset="77"/>
              </a:rPr>
              <a:t>  St. </a:t>
            </a:r>
            <a:r>
              <a:rPr lang="de-DE" sz="1100" dirty="0" err="1">
                <a:latin typeface="Museo Slab 100" panose="02000000000000000000" pitchFamily="2" charset="77"/>
              </a:rPr>
              <a:t>Wunibald</a:t>
            </a:r>
            <a:r>
              <a:rPr lang="de-DE" sz="1100" dirty="0">
                <a:latin typeface="Museo Slab 100" panose="02000000000000000000" pitchFamily="2" charset="77"/>
              </a:rPr>
              <a:t> </a:t>
            </a:r>
            <a:r>
              <a:rPr lang="de-DE" sz="1100" dirty="0" err="1">
                <a:latin typeface="Museo Slab 100" panose="02000000000000000000" pitchFamily="2" charset="77"/>
              </a:rPr>
              <a:t>Plankstetten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9039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63615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- Vorfertigung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4670661"/>
            <a:ext cx="3415825" cy="1615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 err="1">
                <a:latin typeface="Museo Slab 100" panose="02000000000000000000" pitchFamily="2" charset="77"/>
              </a:rPr>
              <a:t>Grosse</a:t>
            </a:r>
            <a:r>
              <a:rPr lang="de-DE" sz="1100" dirty="0">
                <a:latin typeface="Museo Slab 100" panose="02000000000000000000" pitchFamily="2" charset="77"/>
              </a:rPr>
              <a:t> Vorfertigungsmöglichkeiten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Kurze Bauzeit durch Montagebauweise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Trockene Baustelle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Geringes Gewicht für einfachere Fundamentierung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Besonders geeignet für Aufstockungen und Anbauten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B9716D-46FD-3942-B19F-A76A12B8B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r="13171" b="8469"/>
          <a:stretch/>
        </p:blipFill>
        <p:spPr>
          <a:xfrm>
            <a:off x="5026793" y="4088189"/>
            <a:ext cx="1674159" cy="21982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1D52D65-F723-2349-A8E4-AC7B2BB25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088" r="20697"/>
          <a:stretch/>
        </p:blipFill>
        <p:spPr>
          <a:xfrm>
            <a:off x="607291" y="1186278"/>
            <a:ext cx="3218397" cy="25945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F54E5E8-EF07-5A4C-8FC3-3285E196A6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r="22630" b="20144"/>
          <a:stretch/>
        </p:blipFill>
        <p:spPr>
          <a:xfrm>
            <a:off x="7090917" y="4088189"/>
            <a:ext cx="2349314" cy="21982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DC27C1-2C21-A348-A81C-0FDB9A827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b="24952"/>
          <a:stretch/>
        </p:blipFill>
        <p:spPr>
          <a:xfrm>
            <a:off x="5026793" y="1186278"/>
            <a:ext cx="4413438" cy="264641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E81C06C-B43C-2A47-B4DA-4F63BAC7FA4F}"/>
              </a:ext>
            </a:extLst>
          </p:cNvPr>
          <p:cNvSpPr txBox="1"/>
          <p:nvPr/>
        </p:nvSpPr>
        <p:spPr>
          <a:xfrm>
            <a:off x="5513295" y="504233"/>
            <a:ext cx="407052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Studentenwohnheim Schwere-Reiter-</a:t>
            </a:r>
            <a:r>
              <a:rPr lang="de-DE" sz="1100" dirty="0" err="1">
                <a:latin typeface="Museo Slab 100" panose="02000000000000000000" pitchFamily="2" charset="77"/>
              </a:rPr>
              <a:t>Strasse</a:t>
            </a:r>
            <a:r>
              <a:rPr lang="de-DE" sz="1100" dirty="0">
                <a:latin typeface="Museo Slab 100" panose="02000000000000000000" pitchFamily="2" charset="77"/>
              </a:rPr>
              <a:t> in München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9820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4363615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– Aufstockung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4935185"/>
            <a:ext cx="3805790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 err="1">
                <a:latin typeface="Museo Slab 100" panose="02000000000000000000" pitchFamily="2" charset="77"/>
              </a:rPr>
              <a:t>Grosse</a:t>
            </a:r>
            <a:r>
              <a:rPr lang="de-DE" sz="1100" dirty="0">
                <a:latin typeface="Museo Slab 100" panose="02000000000000000000" pitchFamily="2" charset="77"/>
              </a:rPr>
              <a:t> Vorfertigungsmöglichkeiten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Kurze Bauzeit durch Montagebauweise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Trockene Baustelle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Geringes Gewicht für einfachere Fundamentierung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Besonders geeignet für Aufstockungen und Anbauten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0F358B-B7F3-3D47-BC53-22D60D539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4693"/>
          <a:stretch/>
        </p:blipFill>
        <p:spPr>
          <a:xfrm>
            <a:off x="5380379" y="947239"/>
            <a:ext cx="4039375" cy="2507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02D98E-568C-A64A-9127-512E37FD1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0" y="3688817"/>
            <a:ext cx="4039375" cy="26929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9936AA1-7AE7-D042-BB6C-FC1EC8918891}"/>
              </a:ext>
            </a:extLst>
          </p:cNvPr>
          <p:cNvSpPr txBox="1"/>
          <p:nvPr/>
        </p:nvSpPr>
        <p:spPr>
          <a:xfrm>
            <a:off x="6562254" y="504233"/>
            <a:ext cx="28575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Plenarsaal des Bezirkes </a:t>
            </a:r>
            <a:r>
              <a:rPr lang="de-DE" sz="1100" dirty="0" err="1">
                <a:latin typeface="Museo Slab 100" panose="02000000000000000000" pitchFamily="2" charset="77"/>
              </a:rPr>
              <a:t>Obb</a:t>
            </a:r>
            <a:r>
              <a:rPr lang="de-DE" sz="1100" dirty="0">
                <a:latin typeface="Museo Slab 100" panose="02000000000000000000" pitchFamily="2" charset="77"/>
              </a:rPr>
              <a:t>.  in München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5075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5668208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– Gestaltungsmöglichkeiten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5126218"/>
            <a:ext cx="2910853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Vielfältige Gestaltungsmöglichkeiten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Angenehmes Raumklima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Haptische und robuste Holzoberflächen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Plastische Fassaden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C15DF1-DD96-1748-ACDD-F3450A230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63" y="1746032"/>
            <a:ext cx="5610225" cy="44881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1C4A191-825A-3647-AC12-8743DE4F4754}"/>
              </a:ext>
            </a:extLst>
          </p:cNvPr>
          <p:cNvSpPr txBox="1"/>
          <p:nvPr/>
        </p:nvSpPr>
        <p:spPr>
          <a:xfrm>
            <a:off x="6897818" y="504233"/>
            <a:ext cx="253477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Franziskus Grundschule in München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0962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>
            <a:extLst>
              <a:ext uri="{FF2B5EF4-FFF2-40B4-BE49-F238E27FC236}">
                <a16:creationId xmlns:a16="http://schemas.microsoft.com/office/drawing/2014/main" id="{E50CE174-49FE-394F-AA05-6F6567A2A714}"/>
              </a:ext>
            </a:extLst>
          </p:cNvPr>
          <p:cNvSpPr/>
          <p:nvPr/>
        </p:nvSpPr>
        <p:spPr>
          <a:xfrm>
            <a:off x="409863" y="430926"/>
            <a:ext cx="5668208" cy="33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918" tIns="43918" rIns="43918" bIns="43918">
            <a:spAutoFit/>
          </a:bodyPr>
          <a:lstStyle>
            <a:lvl1pPr>
              <a:defRPr sz="1600">
                <a:latin typeface="Museo Slab 100"/>
                <a:ea typeface="Museo Slab 100"/>
                <a:cs typeface="Museo Slab 100"/>
                <a:sym typeface="Museo Slab 10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Museo Slab 300" panose="02000000000000000000" pitchFamily="2" charset="77"/>
              </a:rPr>
              <a:t>Holzbau – Die Vorteile – Gestaltungsmöglichkeiten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FCA81-762E-F648-8AA1-7CDDE10F3A46}"/>
              </a:ext>
            </a:extLst>
          </p:cNvPr>
          <p:cNvSpPr txBox="1"/>
          <p:nvPr/>
        </p:nvSpPr>
        <p:spPr>
          <a:xfrm>
            <a:off x="409863" y="5153098"/>
            <a:ext cx="3110643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latin typeface="Museo Slab 100" panose="02000000000000000000" pitchFamily="2" charset="77"/>
              </a:rPr>
              <a:t>Die Vorteile des Holzbaues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100" dirty="0">
              <a:latin typeface="Museo Slab 100" panose="02000000000000000000" pitchFamily="2" charset="77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Vielfältige Gestaltungsmöglichkeiten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Angenehmes Raumklima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Haptische und robuste Holzoberflächen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sz="1100" dirty="0">
                <a:latin typeface="Museo Slab 100" panose="02000000000000000000" pitchFamily="2" charset="77"/>
              </a:rPr>
              <a:t>Plastische Fassaden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83C5C1-6F0D-D14D-9FEC-53C96E6CD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>
          <a:xfrm>
            <a:off x="3723850" y="1826360"/>
            <a:ext cx="5785038" cy="44347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A106F1-E02E-8746-83A3-F681BB5464C8}"/>
              </a:ext>
            </a:extLst>
          </p:cNvPr>
          <p:cNvSpPr txBox="1"/>
          <p:nvPr/>
        </p:nvSpPr>
        <p:spPr>
          <a:xfrm>
            <a:off x="6974118" y="504233"/>
            <a:ext cx="253477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>
                <a:latin typeface="Museo Slab 100" panose="02000000000000000000" pitchFamily="2" charset="77"/>
              </a:rPr>
              <a:t>Franziskus Grundschule in München</a:t>
            </a:r>
            <a:endParaRPr kumimoji="0" lang="de-DE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seo Slab 100" panose="02000000000000000000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04860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chwarz">
  <a:themeElements>
    <a:clrScheme name="Schwarz">
      <a:dk1>
        <a:srgbClr val="000000"/>
      </a:dk1>
      <a:lt1>
        <a:srgbClr val="FFFFFF">
          <a:alpha val="75000"/>
        </a:srgbClr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chwarz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chwar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chwarz">
  <a:themeElements>
    <a:clrScheme name="Schwarz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chwarz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chwar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Microsoft Office PowerPoint</Application>
  <PresentationFormat>A4-Papier (210 x 297 mm)</PresentationFormat>
  <Paragraphs>252</Paragraphs>
  <Slides>28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Museo Slab 100</vt:lpstr>
      <vt:lpstr>Museo Slab 300</vt:lpstr>
      <vt:lpstr>Museo Slab 500</vt:lpstr>
      <vt:lpstr>Schwarz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Karl Roth</dc:creator>
  <cp:lastModifiedBy>Karl Roth</cp:lastModifiedBy>
  <cp:revision>714</cp:revision>
  <cp:lastPrinted>2019-08-01T12:29:47Z</cp:lastPrinted>
  <dcterms:modified xsi:type="dcterms:W3CDTF">2023-11-07T07:13:34Z</dcterms:modified>
</cp:coreProperties>
</file>